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307" r:id="rId4"/>
    <p:sldId id="305" r:id="rId5"/>
    <p:sldId id="306" r:id="rId6"/>
    <p:sldId id="317" r:id="rId7"/>
    <p:sldId id="327" r:id="rId8"/>
    <p:sldId id="328" r:id="rId9"/>
    <p:sldId id="316" r:id="rId10"/>
    <p:sldId id="331" r:id="rId11"/>
    <p:sldId id="332" r:id="rId12"/>
    <p:sldId id="344" r:id="rId13"/>
    <p:sldId id="321" r:id="rId14"/>
    <p:sldId id="322" r:id="rId15"/>
    <p:sldId id="333" r:id="rId16"/>
    <p:sldId id="334" r:id="rId17"/>
    <p:sldId id="323" r:id="rId18"/>
    <p:sldId id="329" r:id="rId19"/>
    <p:sldId id="318" r:id="rId20"/>
    <p:sldId id="335" r:id="rId21"/>
    <p:sldId id="336" r:id="rId22"/>
    <p:sldId id="319" r:id="rId23"/>
    <p:sldId id="337" r:id="rId24"/>
    <p:sldId id="320" r:id="rId25"/>
    <p:sldId id="338" r:id="rId26"/>
    <p:sldId id="339" r:id="rId27"/>
    <p:sldId id="340" r:id="rId28"/>
    <p:sldId id="325" r:id="rId29"/>
    <p:sldId id="341" r:id="rId30"/>
    <p:sldId id="343" r:id="rId31"/>
    <p:sldId id="326" r:id="rId32"/>
    <p:sldId id="314" r:id="rId33"/>
    <p:sldId id="302" r:id="rId34"/>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3DAEC2-E097-47EF-A4C3-83BC729AC6C0}" v="18" dt="2024-06-23T14:27:23.1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417857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420992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86527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40243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860D8C53-950C-464C-94F0-4A6D968976AC}"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981747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60D8C53-950C-464C-94F0-4A6D968976AC}"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738974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60D8C53-950C-464C-94F0-4A6D968976AC}" type="datetimeFigureOut">
              <a:rPr lang="it-IT" smtClean="0"/>
              <a:t>21/10/2024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99697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60D8C53-950C-464C-94F0-4A6D968976AC}" type="datetimeFigureOut">
              <a:rPr lang="it-IT" smtClean="0"/>
              <a:t>21/10/2024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163259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60D8C53-950C-464C-94F0-4A6D968976AC}" type="datetimeFigureOut">
              <a:rPr lang="it-IT" smtClean="0"/>
              <a:t>21/10/2024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1488596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60D8C53-950C-464C-94F0-4A6D968976AC}"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418307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60D8C53-950C-464C-94F0-4A6D968976AC}"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3676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D8C53-950C-464C-94F0-4A6D968976AC}" type="datetimeFigureOut">
              <a:rPr lang="it-IT" smtClean="0"/>
              <a:t>21/10/2024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DC05F-0DA9-4861-8DBE-4F64773028A4}" type="slidenum">
              <a:rPr lang="it-IT" smtClean="0"/>
              <a:t>‹N›</a:t>
            </a:fld>
            <a:endParaRPr lang="it-IT"/>
          </a:p>
        </p:txBody>
      </p:sp>
    </p:spTree>
    <p:extLst>
      <p:ext uri="{BB962C8B-B14F-4D97-AF65-F5344CB8AC3E}">
        <p14:creationId xmlns:p14="http://schemas.microsoft.com/office/powerpoint/2010/main" val="3559490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689555" y="1129003"/>
            <a:ext cx="10337180" cy="4040155"/>
          </a:xfrm>
        </p:spPr>
        <p:txBody>
          <a:bodyPr>
            <a:normAutofit/>
          </a:bodyPr>
          <a:lstStyle/>
          <a:p>
            <a:r>
              <a:rPr lang="it-IT" sz="4400" b="1" dirty="0">
                <a:latin typeface="Arial" panose="020B0604020202020204" pitchFamily="34" charset="0"/>
                <a:cs typeface="Arial" panose="020B0604020202020204" pitchFamily="34" charset="0"/>
              </a:rPr>
              <a:t>DECRETO SALVA CASA</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COSA CAMBIA PER I NOTAI?</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
            </a:r>
            <a:br>
              <a:rPr lang="it-IT" sz="4400" b="1" dirty="0">
                <a:latin typeface="Arial" panose="020B0604020202020204" pitchFamily="34" charset="0"/>
                <a:cs typeface="Arial" panose="020B0604020202020204" pitchFamily="34" charset="0"/>
              </a:rPr>
            </a:br>
            <a:endParaRPr lang="it-IT" sz="5400" b="1"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1635968" y="4861249"/>
            <a:ext cx="9144000" cy="1315616"/>
          </a:xfrm>
        </p:spPr>
        <p:txBody>
          <a:bodyPr>
            <a:normAutofit/>
          </a:bodyPr>
          <a:lstStyle/>
          <a:p>
            <a:endParaRPr lang="it-IT" dirty="0"/>
          </a:p>
          <a:p>
            <a:r>
              <a:rPr lang="it-IT" sz="4000" b="1" dirty="0">
                <a:latin typeface="Arial" panose="020B0604020202020204" pitchFamily="34" charset="0"/>
                <a:cs typeface="Arial" panose="020B0604020202020204" pitchFamily="34" charset="0"/>
              </a:rPr>
              <a:t>Alberto Vesce</a:t>
            </a:r>
          </a:p>
        </p:txBody>
      </p:sp>
    </p:spTree>
    <p:extLst>
      <p:ext uri="{BB962C8B-B14F-4D97-AF65-F5344CB8AC3E}">
        <p14:creationId xmlns:p14="http://schemas.microsoft.com/office/powerpoint/2010/main" val="135178372"/>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pPr marL="0" indent="0" algn="just">
              <a:buNone/>
            </a:pP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
        <p:nvSpPr>
          <p:cNvPr id="4" name="CasellaDiTesto 3">
            <a:extLst>
              <a:ext uri="{FF2B5EF4-FFF2-40B4-BE49-F238E27FC236}">
                <a16:creationId xmlns="" xmlns:a16="http://schemas.microsoft.com/office/drawing/2014/main" id="{34CA34B2-D6B9-18D2-B353-D7FB2990861F}"/>
              </a:ext>
            </a:extLst>
          </p:cNvPr>
          <p:cNvSpPr txBox="1"/>
          <p:nvPr/>
        </p:nvSpPr>
        <p:spPr>
          <a:xfrm>
            <a:off x="679508" y="529386"/>
            <a:ext cx="11299971" cy="5958554"/>
          </a:xfrm>
          <a:prstGeom prst="rect">
            <a:avLst/>
          </a:prstGeom>
          <a:noFill/>
        </p:spPr>
        <p:txBody>
          <a:bodyPr wrap="square">
            <a:spAutoFit/>
          </a:bodyPr>
          <a:lstStyle/>
          <a:p>
            <a:pPr marL="342900" marR="0" lvl="0" indent="-342900" algn="just"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it-IT" sz="2300"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Sono ricompresi tra i titoli abilitativi anche quelli rilasciati ai sensi degli articoli</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300" b="0"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34-ter</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S.C.I.A. presentata per la regolarizzazione di interventi realizzati come varianti in corso d’opera che costituiscono parziale difformità rispetto al titolo rilasciato prima dell’entrata in vigore della legge 18/01/1977, n. 10;</a:t>
            </a: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300" b="0"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36 e 36-bis</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accertamento di conformità;</a:t>
            </a: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300" b="0"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38</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fiscalizzazione nel caso di annullamento del permesso di costruire (l’art. 38 T.U. prevede che il pagamento della sanzione pecuniaria conseguente all’annullamento del permesso di costruire realizza gli effetti del permesso di costruire in sanatoria).</a:t>
            </a:r>
          </a:p>
          <a:p>
            <a:pPr marL="342900" marR="0" lvl="0" indent="-342900" algn="just"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it-IT" sz="2300" b="0"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Concorrono alla determinazione dello stato legittimo</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t>
            </a: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300" b="0" i="0"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il pagamento delle sanzioni previste dagli articoli </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33, 34, 37, commi 1, 3, 5 e 6 e 38 del T.U (c.d. “fiscalizzazione”</a:t>
            </a:r>
            <a:r>
              <a:rPr kumimoji="0" lang="it-IT" sz="2300" b="0" i="0"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per</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la rimozione di abusi attraverso il solo pagamento delle sanzioni amministrative);</a:t>
            </a: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300" b="0" i="0"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la dichiarazione in tema di tolleranze costruttive </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di cui all’art. 34-bis del T.U. (resa da tecnico abilitato nella modulistica relativa a nuove istanze, comunicazioni e segnalazioni edilizie ovvero con apposita dichiarazione asseverata).</a:t>
            </a:r>
          </a:p>
        </p:txBody>
      </p:sp>
    </p:spTree>
    <p:extLst>
      <p:ext uri="{BB962C8B-B14F-4D97-AF65-F5344CB8AC3E}">
        <p14:creationId xmlns:p14="http://schemas.microsoft.com/office/powerpoint/2010/main" val="286966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pPr marL="0" indent="0" algn="just">
              <a:buNone/>
            </a:pP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
        <p:nvSpPr>
          <p:cNvPr id="4" name="CasellaDiTesto 3">
            <a:extLst>
              <a:ext uri="{FF2B5EF4-FFF2-40B4-BE49-F238E27FC236}">
                <a16:creationId xmlns="" xmlns:a16="http://schemas.microsoft.com/office/drawing/2014/main" id="{34CA34B2-D6B9-18D2-B353-D7FB2990861F}"/>
              </a:ext>
            </a:extLst>
          </p:cNvPr>
          <p:cNvSpPr txBox="1"/>
          <p:nvPr/>
        </p:nvSpPr>
        <p:spPr>
          <a:xfrm>
            <a:off x="679508" y="529386"/>
            <a:ext cx="11299971" cy="6277103"/>
          </a:xfrm>
          <a:prstGeom prst="rect">
            <a:avLst/>
          </a:prstGeom>
          <a:noFill/>
        </p:spPr>
        <p:txBody>
          <a:bodyPr wrap="square">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Fabbricati realizzati in epoca nella quale non era obbligatorio acquisire il titolo abilitativo edilizio</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Per gli immobili realizzati in un'epoca nella quale non era obbligatorio acquisire il titolo abilitativo edilizio, lo stato legittimo è quello desumibile dalle informazioni catastali di primo impianto, o da altri documenti probanti, quali le riprese fotografiche, gli estratti cartografici, i documenti d'archivio, o altro atto, pubblico o privato, di cui sia dimostrata la provenienza, e dal titolo abilitativo che ha disciplinato l'ultimo intervento edilizio che ha interessato l'intero immobile o unità immobiliare, integrati con gli eventuali titoli successivi che hanno abilitato interventi parziali.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300" dirty="0">
                <a:solidFill>
                  <a:prstClr val="black"/>
                </a:solidFill>
                <a:latin typeface="Arial" panose="020B0604020202020204" pitchFamily="34" charset="0"/>
                <a:ea typeface="Calibri" panose="020F0502020204030204" pitchFamily="34" charset="0"/>
                <a:cs typeface="Arial" panose="020B0604020202020204" pitchFamily="34" charset="0"/>
              </a:rPr>
              <a:t>Tali </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disposizioni si applicano anche nei casi in cui sussista un principio di prova del titolo abilitativo del quale, tuttavia, non siano disponibili la copia o gli estremi.</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300" b="1" dirty="0">
                <a:solidFill>
                  <a:prstClr val="black"/>
                </a:solidFill>
                <a:latin typeface="Arial" panose="020B0604020202020204" pitchFamily="34" charset="0"/>
                <a:ea typeface="Calibri" panose="020F0502020204030204" pitchFamily="34" charset="0"/>
                <a:cs typeface="Arial" panose="020B0604020202020204" pitchFamily="34" charset="0"/>
              </a:rPr>
              <a:t>Stato legittimo in caso di condominio</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300" dirty="0">
                <a:solidFill>
                  <a:prstClr val="black"/>
                </a:solidFill>
                <a:latin typeface="Arial" panose="020B0604020202020204" pitchFamily="34" charset="0"/>
                <a:ea typeface="Calibri" panose="020F0502020204030204" pitchFamily="34" charset="0"/>
                <a:cs typeface="Arial" panose="020B0604020202020204" pitchFamily="34" charset="0"/>
              </a:rPr>
              <a:t>Ai fini della dimostrazione dello stato legittimo delle singole unità immobiliari non rilevano le difformità esistenti sulle parti comuni dell'edificio, di cui all'articolo 1117 del codice civile né le difformità esistenti sulle singole unità immobiliari dello stesso.</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3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2986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r>
              <a:rPr lang="it-IT" sz="2300" b="1" dirty="0">
                <a:latin typeface="Arial" panose="020B0604020202020204" pitchFamily="34" charset="0"/>
                <a:ea typeface="Calibri" panose="020F0502020204030204" pitchFamily="34" charset="0"/>
                <a:cs typeface="Arial" panose="020B0604020202020204" pitchFamily="34" charset="0"/>
              </a:rPr>
              <a:t>Art. 10 (</a:t>
            </a:r>
            <a:r>
              <a:rPr lang="it-IT" sz="2400" b="1" dirty="0"/>
              <a:t>Interventi subordinati a permesso di costruire)</a:t>
            </a:r>
            <a:endParaRPr lang="it-IT" sz="2300"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Al 2° comma dell’art. 10 è stato aggiunto l’inciso </a:t>
            </a:r>
            <a:r>
              <a:rPr lang="it-IT" b="1" dirty="0">
                <a:latin typeface="Arial" panose="020B0604020202020204" pitchFamily="34" charset="0"/>
                <a:ea typeface="Calibri" panose="020F0502020204030204" pitchFamily="34" charset="0"/>
                <a:cs typeface="Arial" panose="020B0604020202020204" pitchFamily="34" charset="0"/>
              </a:rPr>
              <a:t>«Fermo restando quanto previsto dall’articolo 23-ter, comma 1-quinquies»</a:t>
            </a:r>
            <a:r>
              <a:rPr lang="it-IT" dirty="0">
                <a:latin typeface="Arial" panose="020B0604020202020204" pitchFamily="34" charset="0"/>
                <a:ea typeface="Calibri" panose="020F0502020204030204" pitchFamily="34" charset="0"/>
                <a:cs typeface="Arial" panose="020B0604020202020204" pitchFamily="34" charset="0"/>
              </a:rPr>
              <a:t>, le regioni stabiliscono con legge quali mutamenti, connessi o non connessi a trasformazioni fisiche, dell'uso di immobili o di loro parti, sono subordinati a permesso di costruire o a segnalazione certificata di inizio attività.</a:t>
            </a:r>
          </a:p>
        </p:txBody>
      </p:sp>
    </p:spTree>
    <p:extLst>
      <p:ext uri="{BB962C8B-B14F-4D97-AF65-F5344CB8AC3E}">
        <p14:creationId xmlns:p14="http://schemas.microsoft.com/office/powerpoint/2010/main" val="3849006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Art. 23-ter (Mutamento d'uso urbanisticamente rilevante).</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Sono molte e rilevanti le novità in materia di mutamento di destinazione d’uso.</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Innanzi tutto viene introdotta per la prima volta la definizione di mutamento di destinazione d’uso senza opere (c.d. mutamento di destinazione d’uso funzionale): il mutamento della destinazione d'uso di un immobile o di una singola unità immobiliare si considera senza opere se non comporta l'esecuzione di opere edilizie ovvero se le opere da eseguire sono riconducibili agli interventi di cui all'articolo 6.</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3982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382555" y="214604"/>
            <a:ext cx="11476653" cy="6055567"/>
          </a:xfrm>
        </p:spPr>
        <p:txBody>
          <a:bodyPr>
            <a:normAutofit/>
          </a:bodyPr>
          <a:lstStyle/>
          <a:p>
            <a:pPr marL="0" indent="0" algn="just">
              <a:buNone/>
            </a:pPr>
            <a:r>
              <a:rPr lang="it-IT" sz="2400" dirty="0">
                <a:latin typeface="Arial" panose="020B0604020202020204" pitchFamily="34" charset="0"/>
                <a:ea typeface="Calibri" panose="020F0502020204030204" pitchFamily="34" charset="0"/>
                <a:cs typeface="Arial" panose="020B0604020202020204" pitchFamily="34" charset="0"/>
              </a:rPr>
              <a:t>Il mutamento della destinazione d’uso della singola unità immobiliare, viene sempre consentito nel rispetto delle normative di settore e ferma restando la possibilità per gli strumenti urbanistici comunali di fissare specifiche condizioni, purché il mutamento avvenga:</a:t>
            </a:r>
          </a:p>
          <a:p>
            <a:pPr algn="just">
              <a:buFont typeface="Wingdings" panose="05000000000000000000" pitchFamily="2" charset="2"/>
              <a:buChar char="§"/>
            </a:pPr>
            <a:r>
              <a:rPr lang="it-IT" sz="2400" dirty="0">
                <a:latin typeface="Arial" panose="020B0604020202020204" pitchFamily="34" charset="0"/>
                <a:ea typeface="Calibri" panose="020F0502020204030204" pitchFamily="34" charset="0"/>
                <a:cs typeface="Arial" panose="020B0604020202020204" pitchFamily="34" charset="0"/>
              </a:rPr>
              <a:t> all’interno della stessa categoria funzionale</a:t>
            </a:r>
          </a:p>
          <a:p>
            <a:pPr lvl="0" algn="just">
              <a:buFont typeface="Wingdings" panose="05000000000000000000" pitchFamily="2" charset="2"/>
              <a:buChar char="§"/>
            </a:pPr>
            <a:r>
              <a:rPr lang="it-IT" sz="2400" dirty="0">
                <a:solidFill>
                  <a:prstClr val="black"/>
                </a:solidFill>
                <a:latin typeface="Arial" panose="020B0604020202020204" pitchFamily="34" charset="0"/>
                <a:ea typeface="Calibri" panose="020F0502020204030204" pitchFamily="34" charset="0"/>
                <a:cs typeface="Arial" panose="020B0604020202020204" pitchFamily="34" charset="0"/>
              </a:rPr>
              <a:t>tra categorie funzionali omogenee (residenziale,   turistico-ricettiva, produttiva e direzionale e commerciale), sempreché, in questo secondo caso,  si tratti di singola unità immobiliare in maggiori immobili ricompresi nelle zone classificate A, B e C o in zone equipollenti come definite dalle leggi regionali; il mutamento della destinazione d’uso delle singole unità è sempre consentito ferma restando la possibilità per gli strumenti urbanistici comunali di fissare specifiche condizioni, inclusa la finalizzazione del mutamento alla forma di utilizzo conforme a quella prevalente nelle altre unità immobiliari presenti nello stesso immobile; è prevista, invece, l’esclusione della necessità del reperimento di ulteriori aree per servizi di interesse generale nonché l’esclusione del vincolo della dotazione minima obbligatoria dei parcheggi previsto dalle vigenti normative.</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2612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92500" lnSpcReduction="10000"/>
          </a:bodyPr>
          <a:lstStyle/>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L’art. 23-ter sancisce che sia sempre ammesso il cambio di destinazione d’uso tra categorie funzionali omogene ricomprendendo tra queste quelle di cui alle seguenti lettere del comma 1:</a:t>
            </a:r>
          </a:p>
          <a:p>
            <a:pPr marL="514350" indent="-514350" algn="just">
              <a:buAutoNum type="alphaLcParenR"/>
            </a:pPr>
            <a:r>
              <a:rPr lang="it-IT" dirty="0">
                <a:latin typeface="Arial" panose="020B0604020202020204" pitchFamily="34" charset="0"/>
                <a:ea typeface="Calibri" panose="020F0502020204030204" pitchFamily="34" charset="0"/>
                <a:cs typeface="Arial" panose="020B0604020202020204" pitchFamily="34" charset="0"/>
              </a:rPr>
              <a:t>residenziale,</a:t>
            </a:r>
          </a:p>
          <a:p>
            <a:pPr marL="514350" indent="-514350" algn="just">
              <a:buAutoNum type="alphaLcParenR"/>
            </a:pPr>
            <a:r>
              <a:rPr lang="it-IT" dirty="0">
                <a:latin typeface="Arial" panose="020B0604020202020204" pitchFamily="34" charset="0"/>
                <a:ea typeface="Calibri" panose="020F0502020204030204" pitchFamily="34" charset="0"/>
                <a:cs typeface="Arial" panose="020B0604020202020204" pitchFamily="34" charset="0"/>
              </a:rPr>
              <a:t>turistico- ricettiva</a:t>
            </a:r>
          </a:p>
          <a:p>
            <a:pPr marL="514350" indent="-514350" algn="just">
              <a:buAutoNum type="alphaLcParenR"/>
            </a:pPr>
            <a:r>
              <a:rPr lang="it-IT" dirty="0">
                <a:latin typeface="Arial" panose="020B0604020202020204" pitchFamily="34" charset="0"/>
                <a:ea typeface="Calibri" panose="020F0502020204030204" pitchFamily="34" charset="0"/>
                <a:cs typeface="Arial" panose="020B0604020202020204" pitchFamily="34" charset="0"/>
              </a:rPr>
              <a:t>produttiva e direzionale</a:t>
            </a:r>
          </a:p>
          <a:p>
            <a:pPr marL="514350" indent="-514350" algn="just">
              <a:buAutoNum type="alphaLcParenR"/>
            </a:pPr>
            <a:r>
              <a:rPr lang="it-IT" dirty="0">
                <a:latin typeface="Arial" panose="020B0604020202020204" pitchFamily="34" charset="0"/>
                <a:ea typeface="Calibri" panose="020F0502020204030204" pitchFamily="34" charset="0"/>
                <a:cs typeface="Arial" panose="020B0604020202020204" pitchFamily="34" charset="0"/>
              </a:rPr>
              <a:t>commerciale.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Non viene ricompresa tra le categorie funzionali omogenee la categoria di cui alla lettera e) rurale, che resta esclusa dalla semplificazione di cui al Decreto Salva Casa.</a:t>
            </a:r>
          </a:p>
          <a:p>
            <a:pPr marL="0" indent="0" algn="just">
              <a:buNone/>
            </a:pPr>
            <a:r>
              <a:rPr lang="it-IT" dirty="0">
                <a:latin typeface="Arial" panose="020B0604020202020204" pitchFamily="34" charset="0"/>
                <a:cs typeface="Arial" panose="020B0604020202020204" pitchFamily="34" charset="0"/>
              </a:rPr>
              <a:t>Per le unità poste al primo piano fuori terra o al piano seminterrato il cambio di destinazione d’uso è disciplinato dalla legislazione regionale che prevede i casi in cui gli strumenti urbanistici comunali possono individuare specifiche zone nelle quali i cambi d’uso tra categorie funzionali omogenee si applicano anche a dette unità.</a:t>
            </a: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51235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85000" lnSpcReduction="20000"/>
          </a:bodyPr>
          <a:lstStyle/>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L’art. 23-ter, nella sua nuova formulazione, al comma 1-quinquies, elenca i titoli abilitativi richiesti per il mutamento di destinazione d’uso:</a:t>
            </a:r>
            <a:endParaRPr lang="it-IT" dirty="0">
              <a:latin typeface="Arial" panose="020B0604020202020204" pitchFamily="34" charset="0"/>
              <a:cs typeface="Arial" panose="020B0604020202020204" pitchFamily="34" charset="0"/>
            </a:endParaRPr>
          </a:p>
          <a:p>
            <a:pPr algn="just"/>
            <a:r>
              <a:rPr lang="it-IT" dirty="0">
                <a:latin typeface="Arial" panose="020B0604020202020204" pitchFamily="34" charset="0"/>
                <a:cs typeface="Arial" panose="020B0604020202020204" pitchFamily="34" charset="0"/>
              </a:rPr>
              <a:t>nel caso di mutamento di destinazione d’uso senza opere, sia all’interno della medesima categoria funzionale che tra diverse categorie funzionali omogenee, si deve ricorrere alla segnalazione certificata di inizio attività;</a:t>
            </a:r>
          </a:p>
          <a:p>
            <a:pPr algn="just"/>
            <a:r>
              <a:rPr lang="it-IT" dirty="0">
                <a:latin typeface="Arial" panose="020B0604020202020204" pitchFamily="34" charset="0"/>
                <a:cs typeface="Arial" panose="020B0604020202020204" pitchFamily="34" charset="0"/>
              </a:rPr>
              <a:t>nei restanti casi (mutamento di destinazione d’uso con opere), sia all’interno della medesima categoria funzionale che tra diverse categorie funzionali, si deve ricorrere al titolo richiesto per l’esecuzione delle opere necessarie al cambio d’uso, salva la necessità di ricorso alla S.C.I.A. in tutti quei casi di mutamenti di destinazione d‘uso accompagnati dall’esecuzione di opere riconducibili all’articolo 6-</a:t>
            </a:r>
            <a:r>
              <a:rPr lang="it-IT" i="1" dirty="0">
                <a:latin typeface="Arial" panose="020B0604020202020204" pitchFamily="34" charset="0"/>
                <a:cs typeface="Arial" panose="020B0604020202020204" pitchFamily="34" charset="0"/>
              </a:rPr>
              <a:t>bis </a:t>
            </a:r>
            <a:r>
              <a:rPr lang="it-IT" dirty="0">
                <a:latin typeface="Arial" panose="020B0604020202020204" pitchFamily="34" charset="0"/>
                <a:cs typeface="Arial" panose="020B0604020202020204" pitchFamily="34" charset="0"/>
              </a:rPr>
              <a:t>del T.U. (ossia di opere soggette a comunicazione di inizio lavori asseverata). </a:t>
            </a:r>
          </a:p>
          <a:p>
            <a:pPr marL="0" indent="0" algn="just">
              <a:buNone/>
            </a:pPr>
            <a:r>
              <a:rPr lang="it-IT" dirty="0">
                <a:latin typeface="Arial" panose="020B0604020202020204" pitchFamily="34" charset="0"/>
                <a:cs typeface="Arial" panose="020B0604020202020204" pitchFamily="34" charset="0"/>
              </a:rPr>
              <a:t>In sostanza viene sempre richiesta la S.C.I.A. per i cambi destinazione d’uso senza opere ovvero con opere che di per sé sarebbero in edilizia libera ovvero ancora con opere che normalmente sarebbero soggette a C.I.L.A.</a:t>
            </a:r>
          </a:p>
          <a:p>
            <a:pPr marL="0" indent="0" algn="just">
              <a:buNone/>
            </a:pPr>
            <a:r>
              <a:rPr lang="it-IT" dirty="0">
                <a:solidFill>
                  <a:srgbClr val="000000"/>
                </a:solidFill>
                <a:latin typeface="Arial" panose="020B0604020202020204" pitchFamily="34" charset="0"/>
                <a:cs typeface="Arial" panose="020B0604020202020204" pitchFamily="34" charset="0"/>
              </a:rPr>
              <a:t>Le Regioni devono adeguare la propria legislazione ai principi fissati nell’art. 23-</a:t>
            </a:r>
            <a:r>
              <a:rPr lang="it-IT" i="1" dirty="0">
                <a:solidFill>
                  <a:srgbClr val="000000"/>
                </a:solidFill>
                <a:latin typeface="Arial" panose="020B0604020202020204" pitchFamily="34" charset="0"/>
                <a:cs typeface="Arial" panose="020B0604020202020204" pitchFamily="34" charset="0"/>
              </a:rPr>
              <a:t>te</a:t>
            </a:r>
            <a:r>
              <a:rPr lang="it-IT" dirty="0">
                <a:solidFill>
                  <a:srgbClr val="000000"/>
                </a:solidFill>
                <a:latin typeface="Arial" panose="020B0604020202020204" pitchFamily="34" charset="0"/>
                <a:cs typeface="Arial" panose="020B0604020202020204" pitchFamily="34" charset="0"/>
              </a:rPr>
              <a:t>r del T.U. che trovano, comunque, applicazione diretta, fatta salva la possibilità per le Regioni di prevedere livelli ulteriori di semplificazione.</a:t>
            </a:r>
            <a:endParaRPr lang="it-IT" dirty="0">
              <a:latin typeface="Arial" panose="020B0604020202020204" pitchFamily="34" charset="0"/>
              <a:cs typeface="Arial" panose="020B0604020202020204" pitchFamily="34" charset="0"/>
            </a:endParaRPr>
          </a:p>
          <a:p>
            <a:pPr marL="0" indent="0" algn="just">
              <a:buNone/>
            </a:pP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845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401216" y="149290"/>
            <a:ext cx="11299372" cy="6559420"/>
          </a:xfrm>
        </p:spPr>
        <p:txBody>
          <a:bodyPr>
            <a:normAutofit/>
          </a:bodyPr>
          <a:lstStyle/>
          <a:p>
            <a:pPr marL="0" indent="0">
              <a:buNone/>
            </a:pPr>
            <a:r>
              <a:rPr lang="it-IT" sz="3200" b="1" dirty="0">
                <a:latin typeface="Arial" panose="020B0604020202020204" pitchFamily="34" charset="0"/>
                <a:cs typeface="Arial" panose="020B0604020202020204" pitchFamily="34" charset="0"/>
              </a:rPr>
              <a:t>Mutamento di destinazione d’uso dell’intero immobile</a:t>
            </a:r>
          </a:p>
          <a:p>
            <a:pPr marL="0" indent="0">
              <a:buNone/>
            </a:pPr>
            <a:endParaRPr lang="it-IT" sz="3200" b="1" dirty="0">
              <a:latin typeface="Arial" panose="020B0604020202020204" pitchFamily="34" charset="0"/>
              <a:cs typeface="Arial" panose="020B0604020202020204" pitchFamily="34" charset="0"/>
            </a:endParaRPr>
          </a:p>
          <a:p>
            <a:pPr marL="0" indent="0" algn="just">
              <a:buNone/>
            </a:pPr>
            <a:r>
              <a:rPr lang="it-IT" sz="3200" dirty="0">
                <a:latin typeface="Arial" panose="020B0604020202020204" pitchFamily="34" charset="0"/>
                <a:cs typeface="Arial" panose="020B0604020202020204" pitchFamily="34" charset="0"/>
              </a:rPr>
              <a:t>Il mutamento della destinazione d’uso dell’intero immobile viene sempre  consentito all’interno della medesima categoria funzionale   subordinatamente al rilascio dei titoli edilizi di cui al comma 1-</a:t>
            </a:r>
            <a:r>
              <a:rPr lang="it-IT" sz="3200" i="1" dirty="0">
                <a:latin typeface="Arial" panose="020B0604020202020204" pitchFamily="34" charset="0"/>
                <a:cs typeface="Arial" panose="020B0604020202020204" pitchFamily="34" charset="0"/>
              </a:rPr>
              <a:t>quinquies </a:t>
            </a:r>
            <a:r>
              <a:rPr lang="it-IT" sz="3200" dirty="0">
                <a:latin typeface="Arial" panose="020B0604020202020204" pitchFamily="34" charset="0"/>
                <a:cs typeface="Arial" panose="020B0604020202020204" pitchFamily="34" charset="0"/>
              </a:rPr>
              <a:t>(se mutamento senza opere necessità della S.C.I.A., se mutamento con opere necessità del titolo edilizio richiesto in relazione alle opere poste in essere), salva diversa previsione delle leggi regionali e degli strumenti urbanistici comunali.</a:t>
            </a:r>
            <a:endParaRPr lang="it-IT"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884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85000" lnSpcReduction="20000"/>
          </a:bodyPr>
          <a:lstStyle/>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Art. 24 (Agibilità). </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Con la legge di conversione sono stati introdotti all’art. 24  i commi 5-bis, 5-ter e 5-quater che prevedono deroghe in ordine ai criteri (altezze e dimensioni dei locali) prescritti dalla legislazione previgente ai fini dell’ottenimento dell’agibilità.</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Il tecnico progettista abilitato viene autorizzato ad asseverare, in sede di presentazione della Segnalazione Certificata di Agibilità, la conformità del progetto alle norme igienico sanitarie anche per:</a:t>
            </a:r>
          </a:p>
          <a:p>
            <a:pPr algn="just"/>
            <a:r>
              <a:rPr lang="it-IT" dirty="0">
                <a:latin typeface="Arial" panose="020B0604020202020204" pitchFamily="34" charset="0"/>
                <a:ea typeface="Calibri" panose="020F0502020204030204" pitchFamily="34" charset="0"/>
                <a:cs typeface="Arial" panose="020B0604020202020204" pitchFamily="34" charset="0"/>
              </a:rPr>
              <a:t>locali con un’altezza minima interna inferiore a 2,70 metri  fino al limite massimo di 2,40 metri;</a:t>
            </a:r>
          </a:p>
          <a:p>
            <a:pPr algn="just"/>
            <a:r>
              <a:rPr lang="it-IT" dirty="0">
                <a:latin typeface="Arial" panose="020B0604020202020204" pitchFamily="34" charset="0"/>
                <a:ea typeface="Calibri" panose="020F0502020204030204" pitchFamily="34" charset="0"/>
                <a:cs typeface="Arial" panose="020B0604020202020204" pitchFamily="34" charset="0"/>
              </a:rPr>
              <a:t>alloggio </a:t>
            </a:r>
            <a:r>
              <a:rPr lang="it-IT" dirty="0" err="1">
                <a:latin typeface="Arial" panose="020B0604020202020204" pitchFamily="34" charset="0"/>
                <a:ea typeface="Calibri" panose="020F0502020204030204" pitchFamily="34" charset="0"/>
                <a:cs typeface="Arial" panose="020B0604020202020204" pitchFamily="34" charset="0"/>
              </a:rPr>
              <a:t>monostanza</a:t>
            </a:r>
            <a:r>
              <a:rPr lang="it-IT" dirty="0">
                <a:latin typeface="Arial" panose="020B0604020202020204" pitchFamily="34" charset="0"/>
                <a:ea typeface="Calibri" panose="020F0502020204030204" pitchFamily="34" charset="0"/>
                <a:cs typeface="Arial" panose="020B0604020202020204" pitchFamily="34" charset="0"/>
              </a:rPr>
              <a:t>, con una superficie minima, comprensiva dei servizi, inferiore a 28 mq. fino al limite massimo di 20 mq. per una persona, e inferiore a 38 mq. fino al limite massimo di 28 mq. per due persone.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Tale asseverazione può essere resa nei casi dettagliatamente previsti dallo stesso art. 24.</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Restano comunque ferme le deroghe ai limiti di altezza minima e superficie minima dei locali previste dalla legislazione vigente (ad esempio le altezze ridotte previste per i fabbricati nei Comuni montani sopra i 1000 metri).</a:t>
            </a:r>
          </a:p>
        </p:txBody>
      </p:sp>
    </p:spTree>
    <p:extLst>
      <p:ext uri="{BB962C8B-B14F-4D97-AF65-F5344CB8AC3E}">
        <p14:creationId xmlns:p14="http://schemas.microsoft.com/office/powerpoint/2010/main" val="1160391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85000" lnSpcReduction="10000"/>
          </a:bodyPr>
          <a:lstStyle/>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Art. 31 (Interventi eseguiti in assenza di permesso di costruire, in totale difformità o con variazioni essenziali)</a:t>
            </a:r>
          </a:p>
          <a:p>
            <a:pPr algn="just"/>
            <a:r>
              <a:rPr lang="it-IT" dirty="0">
                <a:latin typeface="Arial" panose="020B0604020202020204" pitchFamily="34" charset="0"/>
                <a:ea typeface="Calibri" panose="020F0502020204030204" pitchFamily="34" charset="0"/>
                <a:cs typeface="Arial" panose="020B0604020202020204" pitchFamily="34" charset="0"/>
              </a:rPr>
              <a:t>Viene introdotta la possibilità che il termine di 90 giorni entro il quale il responsabile dell’abuso deve provvedere alla demolizione ed al ripristino dello stato dei luoghi venga prorogato, con atto motivato del Comune, fino a un massimo di 240 giorni, nei casi di serie e comprovate esigenze di salute dei soggetti residenti nell’immobile all’epoca di adozione dell’ingiunzione o di assoluto bisogno o di gravi situazioni di disagio socio-economico, che rendano inesigibile il rispetto di tale termine.</a:t>
            </a:r>
          </a:p>
          <a:p>
            <a:pPr algn="just"/>
            <a:r>
              <a:rPr lang="it-IT" dirty="0">
                <a:latin typeface="Arial" panose="020B0604020202020204" pitchFamily="34" charset="0"/>
                <a:ea typeface="Calibri" panose="020F0502020204030204" pitchFamily="34" charset="0"/>
                <a:cs typeface="Arial" panose="020B0604020202020204" pitchFamily="34" charset="0"/>
              </a:rPr>
              <a:t>Nei casi in cui l'opera non contrasti con rilevanti interessi urbanistici, culturali, paesaggistici, ambientali o di rispetto dell'assetto idrogeologico, il Comune, previa acquisizione dei prescritti assensi, concerti e nulla osta, può provvedere all'alienazione del bene e dell'area di sedime condizionando sospensivamente il contratto alla effettiva rimozione delle opere abusive da parte dell’acquirente. È preclusa la partecipazione del responsabile dell'abuso alla procedura di alienazione. Il valore venale dell'immobile è determinato dai competenti uffici dell’Agenzia delle Entrate, tenendo conto dei costi per la rimozione delle opere abusive.</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747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85192" y="149289"/>
            <a:ext cx="11122090" cy="2436508"/>
          </a:xfrm>
        </p:spPr>
        <p:txBody>
          <a:bodyPr>
            <a:normAutofit fontScale="90000"/>
          </a:bodyPr>
          <a:lstStyle/>
          <a:p>
            <a:r>
              <a:rPr lang="it-IT" b="1" dirty="0"/>
              <a:t/>
            </a:r>
            <a:br>
              <a:rPr lang="it-IT" b="1" dirty="0"/>
            </a:br>
            <a:r>
              <a:rPr lang="it-IT" b="1" dirty="0"/>
              <a:t/>
            </a:r>
            <a:br>
              <a:rPr lang="it-IT" b="1" dirty="0"/>
            </a:br>
            <a:r>
              <a:rPr lang="it-IT" sz="4900" b="1" dirty="0">
                <a:latin typeface="Arial" panose="020B0604020202020204" pitchFamily="34" charset="0"/>
                <a:cs typeface="Arial" panose="020B0604020202020204" pitchFamily="34" charset="0"/>
              </a:rPr>
              <a:t>Decreto Legge 29 maggio 2024 n. 69</a:t>
            </a:r>
            <a:br>
              <a:rPr lang="it-IT" sz="4900" b="1" dirty="0">
                <a:latin typeface="Arial" panose="020B0604020202020204" pitchFamily="34" charset="0"/>
                <a:cs typeface="Arial" panose="020B0604020202020204" pitchFamily="34" charset="0"/>
              </a:rPr>
            </a:br>
            <a:r>
              <a:rPr lang="it-IT" sz="4900" b="1" dirty="0">
                <a:latin typeface="Arial" panose="020B0604020202020204" pitchFamily="34" charset="0"/>
                <a:cs typeface="Arial" panose="020B0604020202020204" pitchFamily="34" charset="0"/>
              </a:rPr>
              <a:t>convertito, con modificazioni, con </a:t>
            </a:r>
            <a:br>
              <a:rPr lang="it-IT" sz="4900" b="1" dirty="0">
                <a:latin typeface="Arial" panose="020B0604020202020204" pitchFamily="34" charset="0"/>
                <a:cs typeface="Arial" panose="020B0604020202020204" pitchFamily="34" charset="0"/>
              </a:rPr>
            </a:br>
            <a:r>
              <a:rPr lang="it-IT" sz="4900" b="1" dirty="0">
                <a:latin typeface="Arial" panose="020B0604020202020204" pitchFamily="34" charset="0"/>
                <a:cs typeface="Arial" panose="020B0604020202020204" pitchFamily="34" charset="0"/>
              </a:rPr>
              <a:t>legge 24 luglio 2024 n. 105</a:t>
            </a:r>
            <a:br>
              <a:rPr lang="it-IT" sz="4900" b="1" dirty="0">
                <a:latin typeface="Arial" panose="020B0604020202020204" pitchFamily="34" charset="0"/>
                <a:cs typeface="Arial" panose="020B0604020202020204" pitchFamily="34" charset="0"/>
              </a:rPr>
            </a:br>
            <a:endParaRPr lang="it-IT" sz="4400" b="1"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618931" y="2761861"/>
            <a:ext cx="10854612" cy="3340359"/>
          </a:xfrm>
        </p:spPr>
        <p:txBody>
          <a:bodyPr>
            <a:normAutofit lnSpcReduction="10000"/>
          </a:bodyPr>
          <a:lstStyle/>
          <a:p>
            <a:pPr algn="just"/>
            <a:r>
              <a:rPr lang="it-IT" sz="4000" b="1" dirty="0">
                <a:latin typeface="Arial" panose="020B0604020202020204" pitchFamily="34" charset="0"/>
                <a:cs typeface="Arial" panose="020B0604020202020204" pitchFamily="34" charset="0"/>
              </a:rPr>
              <a:t>Non prevede possibilità di sanatoria di abusi maggiori che impediscano la commerciabilità giuridica del bene bensì agevola la possibilità di regolarizzare abusi minori che incidono esclusivamente sulla commerciabilità economica</a:t>
            </a:r>
          </a:p>
        </p:txBody>
      </p:sp>
    </p:spTree>
    <p:extLst>
      <p:ext uri="{BB962C8B-B14F-4D97-AF65-F5344CB8AC3E}">
        <p14:creationId xmlns:p14="http://schemas.microsoft.com/office/powerpoint/2010/main" val="232033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lnSpcReduction="10000"/>
          </a:bodyPr>
          <a:lstStyle/>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Art. 32 (Determinazione delle variazioni essenziali).</a:t>
            </a:r>
          </a:p>
          <a:p>
            <a:endParaRPr lang="it-IT" sz="2000" dirty="0">
              <a:solidFill>
                <a:srgbClr val="000000"/>
              </a:solidFill>
              <a:latin typeface="Lora"/>
            </a:endParaRPr>
          </a:p>
          <a:p>
            <a:pPr algn="just"/>
            <a:r>
              <a:rPr lang="it-IT" dirty="0">
                <a:solidFill>
                  <a:srgbClr val="000000"/>
                </a:solidFill>
                <a:latin typeface="Arial" panose="020B0604020202020204" pitchFamily="34" charset="0"/>
                <a:cs typeface="Arial" panose="020B0604020202020204" pitchFamily="34" charset="0"/>
              </a:rPr>
              <a:t>L’art. 32 elenca al 1 comma elenca una serie di interventi da considerare variazioni essenziali.</a:t>
            </a:r>
          </a:p>
          <a:p>
            <a:pPr algn="just"/>
            <a:r>
              <a:rPr lang="it-IT" dirty="0">
                <a:solidFill>
                  <a:srgbClr val="000000"/>
                </a:solidFill>
                <a:latin typeface="Arial" panose="020B0604020202020204" pitchFamily="34" charset="0"/>
                <a:cs typeface="Arial" panose="020B0604020202020204" pitchFamily="34" charset="0"/>
              </a:rPr>
              <a:t>Prevede poi che gli interventi di cui al comma 1, effettuati su immobili sottoposti a vincolo storico, artistico, architettonico, archeologico, paesistico, ambientale e idrogeologico, nonché su immobili ricadenti sui parchi o in aree protette nazionali e regionali, sono considerati in totale difformità dal permesso.</a:t>
            </a:r>
          </a:p>
          <a:p>
            <a:pPr algn="just"/>
            <a:r>
              <a:rPr lang="it-IT" dirty="0">
                <a:solidFill>
                  <a:srgbClr val="000000"/>
                </a:solidFill>
                <a:latin typeface="Arial" panose="020B0604020202020204" pitchFamily="34" charset="0"/>
                <a:cs typeface="Arial" panose="020B0604020202020204" pitchFamily="34" charset="0"/>
              </a:rPr>
              <a:t>Nella sua originaria formulazione, prevedeva che ogni altro intervento eseguito sugli immobili sopra elencati fosse da qualificare sempre come “variazione essenziale”.</a:t>
            </a:r>
          </a:p>
          <a:p>
            <a:pPr algn="just"/>
            <a:r>
              <a:rPr lang="it-IT" dirty="0">
                <a:solidFill>
                  <a:srgbClr val="000000"/>
                </a:solidFill>
                <a:latin typeface="Arial" panose="020B0604020202020204" pitchFamily="34" charset="0"/>
                <a:cs typeface="Arial" panose="020B0604020202020204" pitchFamily="34" charset="0"/>
              </a:rPr>
              <a:t>Nel nuovo testo dell’art. 32 questa ultima previsione è stata eliminata. </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09257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92500" lnSpcReduction="10000"/>
          </a:bodyPr>
          <a:lstStyle/>
          <a:p>
            <a:pPr marL="0" indent="0" algn="just">
              <a:buNone/>
            </a:pPr>
            <a:r>
              <a:rPr lang="it-IT" sz="3200" b="1" dirty="0">
                <a:latin typeface="Arial" panose="020B0604020202020204" pitchFamily="34" charset="0"/>
                <a:ea typeface="Calibri" panose="020F0502020204030204" pitchFamily="34" charset="0"/>
                <a:cs typeface="Arial" panose="020B0604020202020204" pitchFamily="34" charset="0"/>
              </a:rPr>
              <a:t>Art. 34 (Interventi eseguiti in parziale difformità dal permesso di costruire).</a:t>
            </a:r>
          </a:p>
          <a:p>
            <a:pPr marL="0" indent="0" algn="just">
              <a:buNone/>
            </a:pPr>
            <a:endParaRPr lang="it-IT" b="1" dirty="0">
              <a:latin typeface="Arial" panose="020B0604020202020204" pitchFamily="34" charset="0"/>
              <a:ea typeface="Calibri" panose="020F0502020204030204" pitchFamily="34" charset="0"/>
              <a:cs typeface="Arial" panose="020B0604020202020204" pitchFamily="34" charset="0"/>
            </a:endParaRPr>
          </a:p>
          <a:p>
            <a:pPr algn="just"/>
            <a:r>
              <a:rPr lang="it-IT" sz="3200" dirty="0">
                <a:latin typeface="Arial" panose="020B0604020202020204" pitchFamily="34" charset="0"/>
                <a:ea typeface="Calibri" panose="020F0502020204030204" pitchFamily="34" charset="0"/>
                <a:cs typeface="Arial" panose="020B0604020202020204" pitchFamily="34" charset="0"/>
              </a:rPr>
              <a:t>Sono state aumentate le sanzioni per gli interventi eseguiti in parziale difformità dal titolo</a:t>
            </a:r>
          </a:p>
          <a:p>
            <a:pPr algn="just"/>
            <a:r>
              <a:rPr lang="it-IT" sz="3200" dirty="0">
                <a:latin typeface="Arial" panose="020B0604020202020204" pitchFamily="34" charset="0"/>
                <a:ea typeface="Calibri" panose="020F0502020204030204" pitchFamily="34" charset="0"/>
                <a:cs typeface="Arial" panose="020B0604020202020204" pitchFamily="34" charset="0"/>
              </a:rPr>
              <a:t>Per i casi in cui la demolizione non può avvenire senza pregiudizio della parte eseguita in conformità, la sanzione viene aumentata e passa </a:t>
            </a:r>
            <a:r>
              <a:rPr lang="it-IT" sz="3200" b="1" dirty="0">
                <a:latin typeface="Arial" panose="020B0604020202020204" pitchFamily="34" charset="0"/>
                <a:ea typeface="Calibri" panose="020F0502020204030204" pitchFamily="34" charset="0"/>
                <a:cs typeface="Arial" panose="020B0604020202020204" pitchFamily="34" charset="0"/>
              </a:rPr>
              <a:t>dal doppio </a:t>
            </a:r>
            <a:r>
              <a:rPr lang="it-IT" sz="3200" dirty="0">
                <a:latin typeface="Arial" panose="020B0604020202020204" pitchFamily="34" charset="0"/>
                <a:ea typeface="Calibri" panose="020F0502020204030204" pitchFamily="34" charset="0"/>
                <a:cs typeface="Arial" panose="020B0604020202020204" pitchFamily="34" charset="0"/>
              </a:rPr>
              <a:t>del </a:t>
            </a:r>
            <a:r>
              <a:rPr lang="it-IT" sz="3200" dirty="0">
                <a:solidFill>
                  <a:srgbClr val="000000"/>
                </a:solidFill>
                <a:latin typeface="Arial" panose="020B0604020202020204" pitchFamily="34" charset="0"/>
                <a:cs typeface="Arial" panose="020B0604020202020204" pitchFamily="34" charset="0"/>
              </a:rPr>
              <a:t>costo di produzione </a:t>
            </a:r>
            <a:r>
              <a:rPr lang="it-IT" sz="3200" b="0" i="0" u="none" strike="noStrike" baseline="0" dirty="0">
                <a:latin typeface="Arial" panose="020B0604020202020204" pitchFamily="34" charset="0"/>
                <a:cs typeface="Arial" panose="020B0604020202020204" pitchFamily="34" charset="0"/>
              </a:rPr>
              <a:t>della parte dell’opera realizzata in difformità dal permesso di costruire </a:t>
            </a:r>
            <a:r>
              <a:rPr lang="it-IT" sz="3200" dirty="0">
                <a:solidFill>
                  <a:srgbClr val="000000"/>
                </a:solidFill>
                <a:latin typeface="Arial" panose="020B0604020202020204" pitchFamily="34" charset="0"/>
                <a:cs typeface="Arial" panose="020B0604020202020204" pitchFamily="34" charset="0"/>
              </a:rPr>
              <a:t>per gli immobili ad uso residenziale e </a:t>
            </a:r>
            <a:r>
              <a:rPr lang="it-IT" sz="3200" b="1" dirty="0">
                <a:solidFill>
                  <a:srgbClr val="000000"/>
                </a:solidFill>
                <a:latin typeface="Arial" panose="020B0604020202020204" pitchFamily="34" charset="0"/>
                <a:cs typeface="Arial" panose="020B0604020202020204" pitchFamily="34" charset="0"/>
              </a:rPr>
              <a:t>dal doppio </a:t>
            </a:r>
            <a:r>
              <a:rPr lang="it-IT" sz="3200" dirty="0">
                <a:solidFill>
                  <a:srgbClr val="000000"/>
                </a:solidFill>
                <a:latin typeface="Arial" panose="020B0604020202020204" pitchFamily="34" charset="0"/>
                <a:cs typeface="Arial" panose="020B0604020202020204" pitchFamily="34" charset="0"/>
              </a:rPr>
              <a:t>del valore venale per gli immobili con usi diversi rispettivamente </a:t>
            </a:r>
            <a:r>
              <a:rPr lang="it-IT" sz="3200" b="1" dirty="0">
                <a:solidFill>
                  <a:srgbClr val="000000"/>
                </a:solidFill>
                <a:latin typeface="Arial" panose="020B0604020202020204" pitchFamily="34" charset="0"/>
                <a:cs typeface="Arial" panose="020B0604020202020204" pitchFamily="34" charset="0"/>
              </a:rPr>
              <a:t>al triplo </a:t>
            </a:r>
            <a:r>
              <a:rPr lang="it-IT" sz="3200" dirty="0">
                <a:solidFill>
                  <a:srgbClr val="000000"/>
                </a:solidFill>
                <a:latin typeface="Arial" panose="020B0604020202020204" pitchFamily="34" charset="0"/>
                <a:cs typeface="Arial" panose="020B0604020202020204" pitchFamily="34" charset="0"/>
              </a:rPr>
              <a:t>del costo di produzione e </a:t>
            </a:r>
            <a:r>
              <a:rPr lang="it-IT" sz="3200" b="1" dirty="0">
                <a:solidFill>
                  <a:srgbClr val="000000"/>
                </a:solidFill>
                <a:latin typeface="Arial" panose="020B0604020202020204" pitchFamily="34" charset="0"/>
                <a:cs typeface="Arial" panose="020B0604020202020204" pitchFamily="34" charset="0"/>
              </a:rPr>
              <a:t>al triplo </a:t>
            </a:r>
            <a:r>
              <a:rPr lang="it-IT" sz="3200" dirty="0">
                <a:solidFill>
                  <a:srgbClr val="000000"/>
                </a:solidFill>
                <a:latin typeface="Arial" panose="020B0604020202020204" pitchFamily="34" charset="0"/>
                <a:cs typeface="Arial" panose="020B0604020202020204" pitchFamily="34" charset="0"/>
              </a:rPr>
              <a:t>del valore venale.</a:t>
            </a:r>
            <a:endParaRPr lang="it-IT"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9018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0"/>
            <a:ext cx="10515600" cy="5962261"/>
          </a:xfrm>
        </p:spPr>
        <p:txBody>
          <a:bodyPr>
            <a:normAutofit fontScale="77500" lnSpcReduction="20000"/>
          </a:bodyPr>
          <a:lstStyle/>
          <a:p>
            <a:pPr marL="0" indent="0" algn="just">
              <a:buNone/>
            </a:pPr>
            <a:r>
              <a:rPr lang="it-IT" sz="3100" b="1" dirty="0">
                <a:latin typeface="Arial" panose="020B0604020202020204" pitchFamily="34" charset="0"/>
                <a:ea typeface="Calibri" panose="020F0502020204030204" pitchFamily="34" charset="0"/>
                <a:cs typeface="Arial" panose="020B0604020202020204" pitchFamily="34" charset="0"/>
              </a:rPr>
              <a:t>Art. 34-bis (Tolleranze costruttive).</a:t>
            </a:r>
          </a:p>
          <a:p>
            <a:pPr marL="0" indent="0" algn="just">
              <a:buNone/>
            </a:pPr>
            <a:r>
              <a:rPr lang="it-IT" sz="3100" b="1" dirty="0">
                <a:latin typeface="Arial" panose="020B0604020202020204" pitchFamily="34" charset="0"/>
                <a:ea typeface="Calibri" panose="020F0502020204030204" pitchFamily="34" charset="0"/>
                <a:cs typeface="Arial" panose="020B0604020202020204" pitchFamily="34" charset="0"/>
              </a:rPr>
              <a:t>Tolleranze costruttive</a:t>
            </a:r>
          </a:p>
          <a:p>
            <a:pPr marL="0" indent="0" algn="just">
              <a:buNone/>
            </a:pPr>
            <a:endParaRPr lang="it-IT"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3100" b="1" dirty="0">
                <a:latin typeface="Arial" panose="020B0604020202020204" pitchFamily="34" charset="0"/>
                <a:ea typeface="Calibri" panose="020F0502020204030204" pitchFamily="34" charset="0"/>
                <a:cs typeface="Arial" panose="020B0604020202020204" pitchFamily="34" charset="0"/>
              </a:rPr>
              <a:t>Interventi realizzati entro il 24 maggio 2024:</a:t>
            </a:r>
          </a:p>
          <a:p>
            <a:pPr marL="0" indent="0" algn="just">
              <a:buNone/>
            </a:pPr>
            <a:r>
              <a:rPr lang="it-IT" sz="3100" dirty="0">
                <a:latin typeface="Arial" panose="020B0604020202020204" pitchFamily="34" charset="0"/>
                <a:ea typeface="Calibri" panose="020F0502020204030204" pitchFamily="34" charset="0"/>
                <a:cs typeface="Arial" panose="020B0604020202020204" pitchFamily="34" charset="0"/>
              </a:rPr>
              <a:t>Il comma 1-bis prevede che per gli interventi realizzati entro il 24 maggio 2024, il mancato rispetto dell'altezza, dei distacchi, della cubatura, della superficie coperta e di ogni altro parametro delle singole unità immobiliari non costituisce violazione edilizia se contenuto entro i limiti:</a:t>
            </a:r>
          </a:p>
          <a:p>
            <a:pPr marL="0" indent="0" algn="just">
              <a:buNone/>
            </a:pPr>
            <a:r>
              <a:rPr lang="it-IT" sz="3100" dirty="0">
                <a:latin typeface="Arial" panose="020B0604020202020204" pitchFamily="34" charset="0"/>
                <a:ea typeface="Calibri" panose="020F0502020204030204" pitchFamily="34" charset="0"/>
                <a:cs typeface="Arial" panose="020B0604020202020204" pitchFamily="34" charset="0"/>
              </a:rPr>
              <a:t>a) del </a:t>
            </a:r>
            <a:r>
              <a:rPr lang="it-IT" sz="3100" b="1" dirty="0">
                <a:latin typeface="Arial" panose="020B0604020202020204" pitchFamily="34" charset="0"/>
                <a:ea typeface="Calibri" panose="020F0502020204030204" pitchFamily="34" charset="0"/>
                <a:cs typeface="Arial" panose="020B0604020202020204" pitchFamily="34" charset="0"/>
              </a:rPr>
              <a:t>2% </a:t>
            </a:r>
            <a:r>
              <a:rPr lang="it-IT" sz="3100" dirty="0">
                <a:latin typeface="Arial" panose="020B0604020202020204" pitchFamily="34" charset="0"/>
                <a:ea typeface="Calibri" panose="020F0502020204030204" pitchFamily="34" charset="0"/>
                <a:cs typeface="Arial" panose="020B0604020202020204" pitchFamily="34" charset="0"/>
              </a:rPr>
              <a:t>delle misure previste dal titolo abilitativo per le unità immobiliari con superficie utile </a:t>
            </a:r>
            <a:r>
              <a:rPr lang="it-IT" sz="3100" b="1" dirty="0">
                <a:latin typeface="Arial" panose="020B0604020202020204" pitchFamily="34" charset="0"/>
                <a:ea typeface="Calibri" panose="020F0502020204030204" pitchFamily="34" charset="0"/>
                <a:cs typeface="Arial" panose="020B0604020202020204" pitchFamily="34" charset="0"/>
              </a:rPr>
              <a:t>superiore ai 500 metri quadrati</a:t>
            </a:r>
            <a:r>
              <a:rPr lang="it-IT" sz="3100" dirty="0">
                <a:latin typeface="Arial" panose="020B0604020202020204" pitchFamily="34" charset="0"/>
                <a:ea typeface="Calibri" panose="020F0502020204030204" pitchFamily="34" charset="0"/>
                <a:cs typeface="Arial" panose="020B0604020202020204" pitchFamily="34" charset="0"/>
              </a:rPr>
              <a:t>;</a:t>
            </a:r>
          </a:p>
          <a:p>
            <a:pPr marL="0" indent="0" algn="just">
              <a:buNone/>
            </a:pPr>
            <a:r>
              <a:rPr lang="it-IT" sz="3100" dirty="0">
                <a:latin typeface="Arial" panose="020B0604020202020204" pitchFamily="34" charset="0"/>
                <a:ea typeface="Calibri" panose="020F0502020204030204" pitchFamily="34" charset="0"/>
                <a:cs typeface="Arial" panose="020B0604020202020204" pitchFamily="34" charset="0"/>
              </a:rPr>
              <a:t>b) del </a:t>
            </a:r>
            <a:r>
              <a:rPr lang="it-IT" sz="3100" b="1" dirty="0">
                <a:latin typeface="Arial" panose="020B0604020202020204" pitchFamily="34" charset="0"/>
                <a:ea typeface="Calibri" panose="020F0502020204030204" pitchFamily="34" charset="0"/>
                <a:cs typeface="Arial" panose="020B0604020202020204" pitchFamily="34" charset="0"/>
              </a:rPr>
              <a:t>3% </a:t>
            </a:r>
            <a:r>
              <a:rPr lang="it-IT" sz="3100" dirty="0">
                <a:latin typeface="Arial" panose="020B0604020202020204" pitchFamily="34" charset="0"/>
                <a:ea typeface="Calibri" panose="020F0502020204030204" pitchFamily="34" charset="0"/>
                <a:cs typeface="Arial" panose="020B0604020202020204" pitchFamily="34" charset="0"/>
              </a:rPr>
              <a:t>delle misure previste nel titolo abilitativo per le unità immobiliari con superficie utile compresa </a:t>
            </a:r>
            <a:r>
              <a:rPr lang="it-IT" sz="3100" b="1" dirty="0">
                <a:latin typeface="Arial" panose="020B0604020202020204" pitchFamily="34" charset="0"/>
                <a:ea typeface="Calibri" panose="020F0502020204030204" pitchFamily="34" charset="0"/>
                <a:cs typeface="Arial" panose="020B0604020202020204" pitchFamily="34" charset="0"/>
              </a:rPr>
              <a:t>tra i 300 e i 500 metri quadrati;</a:t>
            </a:r>
          </a:p>
          <a:p>
            <a:pPr marL="0" indent="0" algn="just">
              <a:buNone/>
            </a:pPr>
            <a:r>
              <a:rPr lang="it-IT" sz="3100" dirty="0">
                <a:latin typeface="Arial" panose="020B0604020202020204" pitchFamily="34" charset="0"/>
                <a:ea typeface="Calibri" panose="020F0502020204030204" pitchFamily="34" charset="0"/>
                <a:cs typeface="Arial" panose="020B0604020202020204" pitchFamily="34" charset="0"/>
              </a:rPr>
              <a:t>c) del </a:t>
            </a:r>
            <a:r>
              <a:rPr lang="it-IT" sz="3100" b="1" dirty="0">
                <a:latin typeface="Arial" panose="020B0604020202020204" pitchFamily="34" charset="0"/>
                <a:ea typeface="Calibri" panose="020F0502020204030204" pitchFamily="34" charset="0"/>
                <a:cs typeface="Arial" panose="020B0604020202020204" pitchFamily="34" charset="0"/>
              </a:rPr>
              <a:t>4% </a:t>
            </a:r>
            <a:r>
              <a:rPr lang="it-IT" sz="3100" dirty="0">
                <a:latin typeface="Arial" panose="020B0604020202020204" pitchFamily="34" charset="0"/>
                <a:ea typeface="Calibri" panose="020F0502020204030204" pitchFamily="34" charset="0"/>
                <a:cs typeface="Arial" panose="020B0604020202020204" pitchFamily="34" charset="0"/>
              </a:rPr>
              <a:t>delle misure previste nel titolo abilitativo per le unità immobiliari con superficie utile compresa </a:t>
            </a:r>
            <a:r>
              <a:rPr lang="it-IT" sz="3100" b="1" dirty="0">
                <a:latin typeface="Arial" panose="020B0604020202020204" pitchFamily="34" charset="0"/>
                <a:ea typeface="Calibri" panose="020F0502020204030204" pitchFamily="34" charset="0"/>
                <a:cs typeface="Arial" panose="020B0604020202020204" pitchFamily="34" charset="0"/>
              </a:rPr>
              <a:t>tra i 100 e i 300 metri quadrati</a:t>
            </a:r>
            <a:r>
              <a:rPr lang="it-IT" sz="3100" dirty="0">
                <a:latin typeface="Arial" panose="020B0604020202020204" pitchFamily="34" charset="0"/>
                <a:ea typeface="Calibri" panose="020F0502020204030204" pitchFamily="34" charset="0"/>
                <a:cs typeface="Arial" panose="020B0604020202020204" pitchFamily="34" charset="0"/>
              </a:rPr>
              <a:t>;</a:t>
            </a:r>
          </a:p>
          <a:p>
            <a:pPr marL="0" indent="0" algn="just">
              <a:buNone/>
            </a:pPr>
            <a:r>
              <a:rPr lang="it-IT" sz="3100" dirty="0">
                <a:latin typeface="Arial" panose="020B0604020202020204" pitchFamily="34" charset="0"/>
                <a:ea typeface="Calibri" panose="020F0502020204030204" pitchFamily="34" charset="0"/>
                <a:cs typeface="Arial" panose="020B0604020202020204" pitchFamily="34" charset="0"/>
              </a:rPr>
              <a:t>d) del </a:t>
            </a:r>
            <a:r>
              <a:rPr lang="it-IT" sz="3100" b="1" dirty="0">
                <a:latin typeface="Arial" panose="020B0604020202020204" pitchFamily="34" charset="0"/>
                <a:ea typeface="Calibri" panose="020F0502020204030204" pitchFamily="34" charset="0"/>
                <a:cs typeface="Arial" panose="020B0604020202020204" pitchFamily="34" charset="0"/>
              </a:rPr>
              <a:t>5% </a:t>
            </a:r>
            <a:r>
              <a:rPr lang="it-IT" sz="3100" dirty="0">
                <a:latin typeface="Arial" panose="020B0604020202020204" pitchFamily="34" charset="0"/>
                <a:ea typeface="Calibri" panose="020F0502020204030204" pitchFamily="34" charset="0"/>
                <a:cs typeface="Arial" panose="020B0604020202020204" pitchFamily="34" charset="0"/>
              </a:rPr>
              <a:t>delle misure previste nel titolo abilitativo per le unità immobiliari con superficie utile </a:t>
            </a:r>
            <a:r>
              <a:rPr lang="it-IT" sz="3100" b="1" dirty="0">
                <a:latin typeface="Arial" panose="020B0604020202020204" pitchFamily="34" charset="0"/>
                <a:ea typeface="Calibri" panose="020F0502020204030204" pitchFamily="34" charset="0"/>
                <a:cs typeface="Arial" panose="020B0604020202020204" pitchFamily="34" charset="0"/>
              </a:rPr>
              <a:t>inferiore ai 100 metri quadrati</a:t>
            </a:r>
            <a:r>
              <a:rPr lang="it-IT" sz="3100" dirty="0">
                <a:latin typeface="Arial" panose="020B0604020202020204" pitchFamily="34" charset="0"/>
                <a:ea typeface="Calibri" panose="020F0502020204030204" pitchFamily="34" charset="0"/>
                <a:cs typeface="Arial" panose="020B0604020202020204" pitchFamily="34" charset="0"/>
              </a:rPr>
              <a:t>;</a:t>
            </a:r>
          </a:p>
          <a:p>
            <a:pPr marL="0" indent="0" algn="just">
              <a:buNone/>
            </a:pPr>
            <a:r>
              <a:rPr lang="it-IT" sz="3100" dirty="0">
                <a:latin typeface="Arial" panose="020B0604020202020204" pitchFamily="34" charset="0"/>
                <a:ea typeface="Calibri" panose="020F0502020204030204" pitchFamily="34" charset="0"/>
                <a:cs typeface="Arial" panose="020B0604020202020204" pitchFamily="34" charset="0"/>
              </a:rPr>
              <a:t>d-bis) del </a:t>
            </a:r>
            <a:r>
              <a:rPr lang="it-IT" sz="3100" b="1" dirty="0">
                <a:latin typeface="Arial" panose="020B0604020202020204" pitchFamily="34" charset="0"/>
                <a:ea typeface="Calibri" panose="020F0502020204030204" pitchFamily="34" charset="0"/>
                <a:cs typeface="Arial" panose="020B0604020202020204" pitchFamily="34" charset="0"/>
              </a:rPr>
              <a:t>6% </a:t>
            </a:r>
            <a:r>
              <a:rPr lang="it-IT" sz="3100" dirty="0">
                <a:latin typeface="Arial" panose="020B0604020202020204" pitchFamily="34" charset="0"/>
                <a:ea typeface="Calibri" panose="020F0502020204030204" pitchFamily="34" charset="0"/>
                <a:cs typeface="Arial" panose="020B0604020202020204" pitchFamily="34" charset="0"/>
              </a:rPr>
              <a:t>delle misure previste nel titolo abilitativo per le unità immobiliari con superficie utile </a:t>
            </a:r>
            <a:r>
              <a:rPr lang="it-IT" sz="3100" b="1" dirty="0">
                <a:latin typeface="Arial" panose="020B0604020202020204" pitchFamily="34" charset="0"/>
                <a:ea typeface="Calibri" panose="020F0502020204030204" pitchFamily="34" charset="0"/>
                <a:cs typeface="Arial" panose="020B0604020202020204" pitchFamily="34" charset="0"/>
              </a:rPr>
              <a:t>inferiore ai 60 metri quadrati.</a:t>
            </a:r>
            <a:endParaRPr lang="it-IT" sz="3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3510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Autofit/>
          </a:bodyPr>
          <a:lstStyle/>
          <a:p>
            <a:pPr marL="0" indent="0" algn="just">
              <a:buNone/>
            </a:pPr>
            <a:r>
              <a:rPr lang="it-IT" sz="2400" dirty="0">
                <a:latin typeface="Arial" panose="020B0604020202020204" pitchFamily="34" charset="0"/>
                <a:ea typeface="Calibri" panose="020F0502020204030204" pitchFamily="34" charset="0"/>
                <a:cs typeface="Arial" panose="020B0604020202020204" pitchFamily="34" charset="0"/>
              </a:rPr>
              <a:t>Il comma 1-ter prevede che, ai fini del computo della superficie utile di cui al comma 1-bis, si tenga conto della sola superficie assentita con il titolo edilizio che ha abilitato la realizzazione dell'intervento, al netto di eventuali frazionamenti dell'immobile o dell'unità immobiliare eseguiti nel corso del tempo (si vogliono evitare frazionamenti fatti ad hoc per ottenere l’applicazione del regime più favorevole).</a:t>
            </a:r>
          </a:p>
          <a:p>
            <a:pPr marL="0" indent="0" algn="just">
              <a:buNone/>
            </a:pPr>
            <a:r>
              <a:rPr lang="it-IT" sz="2400" dirty="0">
                <a:latin typeface="Arial" panose="020B0604020202020204" pitchFamily="34" charset="0"/>
                <a:cs typeface="Arial" panose="020B0604020202020204" pitchFamily="34" charset="0"/>
              </a:rPr>
              <a:t>Gli scostamenti rispetto alle misure progettuali valgono anche per le misure minime individuate dalle disposizioni in materia di distanze e di requisiti igienico-sanitari.</a:t>
            </a:r>
          </a:p>
          <a:p>
            <a:pPr marL="0" indent="0" algn="just">
              <a:buNone/>
            </a:pPr>
            <a:endParaRPr lang="it-IT" sz="2400"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400" b="1" dirty="0">
                <a:latin typeface="Arial" panose="020B0604020202020204" pitchFamily="34" charset="0"/>
                <a:ea typeface="Calibri" panose="020F0502020204030204" pitchFamily="34" charset="0"/>
                <a:cs typeface="Arial" panose="020B0604020202020204" pitchFamily="34" charset="0"/>
              </a:rPr>
              <a:t>Interventi realizzati dopo il 24 maggio 2024:</a:t>
            </a:r>
          </a:p>
          <a:p>
            <a:pPr marL="0" indent="0" algn="just">
              <a:buNone/>
            </a:pPr>
            <a:r>
              <a:rPr lang="it-IT" sz="2400" dirty="0">
                <a:latin typeface="Arial" panose="020B0604020202020204" pitchFamily="34" charset="0"/>
                <a:ea typeface="Calibri" panose="020F0502020204030204" pitchFamily="34" charset="0"/>
                <a:cs typeface="Arial" panose="020B0604020202020204" pitchFamily="34" charset="0"/>
              </a:rPr>
              <a:t>Per gli interventi realizzati dopo il 24 maggio 2024 resta ferma la disciplina che era già prevista dal comma 1 che prevede che il mancato rispetto dell’altezza, dei distacchi, della cubatura, della superficie coperta e di ogni altro parametro delle singole unità immobiliari non costituisce violazione edilizia se contenuto entro il limite del 2% delle misure previste nel titolo abilitativo.</a:t>
            </a:r>
          </a:p>
        </p:txBody>
      </p:sp>
    </p:spTree>
    <p:extLst>
      <p:ext uri="{BB962C8B-B14F-4D97-AF65-F5344CB8AC3E}">
        <p14:creationId xmlns:p14="http://schemas.microsoft.com/office/powerpoint/2010/main" val="305233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pPr marL="0" indent="0" algn="just">
              <a:buNone/>
            </a:pPr>
            <a:r>
              <a:rPr lang="it-IT" sz="2200" b="1" dirty="0">
                <a:latin typeface="Arial" panose="020B0604020202020204" pitchFamily="34" charset="0"/>
                <a:ea typeface="Calibri" panose="020F0502020204030204" pitchFamily="34" charset="0"/>
                <a:cs typeface="Arial" panose="020B0604020202020204" pitchFamily="34" charset="0"/>
              </a:rPr>
              <a:t>Tolleranze esecutive:</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L’art. 34-bis, comma 2 prevede che fuori dai casi di cui al comma 1, limitatamente agli immobili non sottoposti a tutela ai sensi </a:t>
            </a:r>
            <a:r>
              <a:rPr lang="it-IT" sz="2000" dirty="0" err="1">
                <a:latin typeface="Arial" panose="020B0604020202020204" pitchFamily="34" charset="0"/>
                <a:ea typeface="Calibri" panose="020F0502020204030204" pitchFamily="34" charset="0"/>
                <a:cs typeface="Arial" panose="020B0604020202020204" pitchFamily="34" charset="0"/>
              </a:rPr>
              <a:t>D.Lgs.</a:t>
            </a:r>
            <a:r>
              <a:rPr lang="it-IT" sz="2000" dirty="0">
                <a:latin typeface="Arial" panose="020B0604020202020204" pitchFamily="34" charset="0"/>
                <a:ea typeface="Calibri" panose="020F0502020204030204" pitchFamily="34" charset="0"/>
                <a:cs typeface="Arial" panose="020B0604020202020204" pitchFamily="34" charset="0"/>
              </a:rPr>
              <a:t> 42/2004, costituiscono tolleranze esecutive le irregolarità geometriche e le modifiche alle finiture degli edifici di minima entità, nonché la diversa collocazione di impianti e opere interne, eseguite durante i lavori per l'attuazione di titoli abilitativi edilizi, a condizione che non comportino violazione della disciplina urbanistica ed edilizia e non pregiudichino l'agibilità dell'immobile.</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Il comma 2-bis inserisce tra le tolleranze esecutive, per gli interventi realizzati entro il 24 maggio 2024, anche:</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il minore dimensionamento dell’edificio;</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la mancata realizzazione di elementi architettonici non strutturali;</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le irregolarità esecutive di muri esterni e interni;</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la difforme ubicazione delle aperture interne;</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la difforme esecuzione di opere rientranti nella nozione di manutenzione ordinaria;</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gli errori progettuali corretti in cantiere e errori materiali di rappresentazione progettuale delle opere.</a:t>
            </a:r>
          </a:p>
        </p:txBody>
      </p:sp>
    </p:spTree>
    <p:extLst>
      <p:ext uri="{BB962C8B-B14F-4D97-AF65-F5344CB8AC3E}">
        <p14:creationId xmlns:p14="http://schemas.microsoft.com/office/powerpoint/2010/main" val="1762119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pPr marL="0" indent="0">
              <a:buNone/>
            </a:pPr>
            <a:r>
              <a:rPr lang="it-IT" b="1" dirty="0">
                <a:solidFill>
                  <a:srgbClr val="000000"/>
                </a:solidFill>
                <a:latin typeface="Arial" panose="020B0604020202020204" pitchFamily="34" charset="0"/>
                <a:cs typeface="Arial" panose="020B0604020202020204" pitchFamily="34" charset="0"/>
              </a:rPr>
              <a:t>Zone sismiche:</a:t>
            </a:r>
          </a:p>
          <a:p>
            <a:pPr algn="just"/>
            <a:r>
              <a:rPr lang="it-IT" dirty="0">
                <a:solidFill>
                  <a:srgbClr val="000000"/>
                </a:solidFill>
                <a:latin typeface="Arial" panose="020B0604020202020204" pitchFamily="34" charset="0"/>
                <a:cs typeface="Arial" panose="020B0604020202020204" pitchFamily="34" charset="0"/>
              </a:rPr>
              <a:t>La nuova disposizione prevede specifici ed articolati adempimenti per il caso di tolleranze costruttive ed esecutive riguardanti unità immobiliari ubicate nelle zone sismiche ad eccezione di quelle a bassa sismicità (art. 34-</a:t>
            </a:r>
            <a:r>
              <a:rPr lang="it-IT" i="1" dirty="0">
                <a:solidFill>
                  <a:srgbClr val="000000"/>
                </a:solidFill>
                <a:latin typeface="Arial" panose="020B0604020202020204" pitchFamily="34" charset="0"/>
                <a:cs typeface="Arial" panose="020B0604020202020204" pitchFamily="34" charset="0"/>
              </a:rPr>
              <a:t>bis</a:t>
            </a:r>
            <a:r>
              <a:rPr lang="it-IT" dirty="0">
                <a:solidFill>
                  <a:srgbClr val="000000"/>
                </a:solidFill>
                <a:latin typeface="Arial" panose="020B0604020202020204" pitchFamily="34" charset="0"/>
                <a:cs typeface="Arial" panose="020B0604020202020204" pitchFamily="34" charset="0"/>
              </a:rPr>
              <a:t>, comma 3-</a:t>
            </a:r>
            <a:r>
              <a:rPr lang="it-IT" i="1" dirty="0">
                <a:solidFill>
                  <a:srgbClr val="000000"/>
                </a:solidFill>
                <a:latin typeface="Arial" panose="020B0604020202020204" pitchFamily="34" charset="0"/>
                <a:cs typeface="Arial" panose="020B0604020202020204" pitchFamily="34" charset="0"/>
              </a:rPr>
              <a:t>bis</a:t>
            </a:r>
            <a:r>
              <a:rPr lang="it-IT" dirty="0">
                <a:solidFill>
                  <a:srgbClr val="000000"/>
                </a:solidFill>
                <a:latin typeface="Arial" panose="020B0604020202020204" pitchFamily="34" charset="0"/>
                <a:cs typeface="Arial" panose="020B0604020202020204" pitchFamily="34" charset="0"/>
              </a:rPr>
              <a:t>).</a:t>
            </a:r>
          </a:p>
          <a:p>
            <a:pPr algn="just"/>
            <a:endParaRPr lang="it-IT" dirty="0">
              <a:solidFill>
                <a:srgbClr val="000000"/>
              </a:solidFill>
              <a:latin typeface="Arial" panose="020B0604020202020204" pitchFamily="34" charset="0"/>
              <a:cs typeface="Arial" panose="020B0604020202020204" pitchFamily="34" charset="0"/>
            </a:endParaRPr>
          </a:p>
          <a:p>
            <a:pPr algn="just"/>
            <a:endParaRPr lang="it-IT" dirty="0">
              <a:solidFill>
                <a:srgbClr val="000000"/>
              </a:solidFill>
              <a:latin typeface="Arial" panose="020B0604020202020204" pitchFamily="34" charset="0"/>
              <a:cs typeface="Arial" panose="020B0604020202020204" pitchFamily="34" charset="0"/>
            </a:endParaRPr>
          </a:p>
          <a:p>
            <a:pPr marL="0" indent="0">
              <a:buNone/>
            </a:pPr>
            <a:r>
              <a:rPr lang="it-IT" b="1" dirty="0">
                <a:solidFill>
                  <a:srgbClr val="000000"/>
                </a:solidFill>
                <a:latin typeface="Arial" panose="020B0604020202020204" pitchFamily="34" charset="0"/>
                <a:cs typeface="Arial" panose="020B0604020202020204" pitchFamily="34" charset="0"/>
              </a:rPr>
              <a:t>Rapporti con i terzi:</a:t>
            </a:r>
          </a:p>
          <a:p>
            <a:pPr algn="just"/>
            <a:r>
              <a:rPr lang="it-IT" dirty="0">
                <a:solidFill>
                  <a:srgbClr val="000000"/>
                </a:solidFill>
                <a:latin typeface="Arial" panose="020B0604020202020204" pitchFamily="34" charset="0"/>
                <a:cs typeface="Arial" panose="020B0604020202020204" pitchFamily="34" charset="0"/>
              </a:rPr>
              <a:t>Si prevede espressamente che l’applicazione delle disposizioni in tema di tolleranze costruttive e/o esecutive non può comportare limitazione dei diritti dei terzi (art.34-</a:t>
            </a:r>
            <a:r>
              <a:rPr lang="it-IT" i="1" dirty="0">
                <a:solidFill>
                  <a:srgbClr val="000000"/>
                </a:solidFill>
                <a:latin typeface="Arial" panose="020B0604020202020204" pitchFamily="34" charset="0"/>
                <a:cs typeface="Arial" panose="020B0604020202020204" pitchFamily="34" charset="0"/>
              </a:rPr>
              <a:t>bis</a:t>
            </a:r>
            <a:r>
              <a:rPr lang="it-IT" dirty="0">
                <a:solidFill>
                  <a:srgbClr val="000000"/>
                </a:solidFill>
                <a:latin typeface="Arial" panose="020B0604020202020204" pitchFamily="34" charset="0"/>
                <a:cs typeface="Arial" panose="020B0604020202020204" pitchFamily="34" charset="0"/>
              </a:rPr>
              <a:t>, comma 3-</a:t>
            </a:r>
            <a:r>
              <a:rPr lang="it-IT" i="1" dirty="0">
                <a:solidFill>
                  <a:srgbClr val="000000"/>
                </a:solidFill>
                <a:latin typeface="Arial" panose="020B0604020202020204" pitchFamily="34" charset="0"/>
                <a:cs typeface="Arial" panose="020B0604020202020204" pitchFamily="34" charset="0"/>
              </a:rPr>
              <a:t>ter</a:t>
            </a:r>
            <a:r>
              <a:rPr lang="it-IT" dirty="0">
                <a:solidFill>
                  <a:srgbClr val="000000"/>
                </a:solidFill>
                <a:latin typeface="Arial" panose="020B0604020202020204" pitchFamily="34" charset="0"/>
                <a:cs typeface="Arial" panose="020B0604020202020204" pitchFamily="34" charset="0"/>
              </a:rPr>
              <a:t>).</a:t>
            </a: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9188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lnSpcReduction="10000"/>
          </a:bodyPr>
          <a:lstStyle/>
          <a:p>
            <a:pPr marL="0" lvl="0" indent="0" algn="jus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Art. 34-ter (Casi particolari di interventi eseguiti in parziale difformità dal titolo).</a:t>
            </a:r>
          </a:p>
          <a:p>
            <a:pPr lvl="0" algn="just">
              <a:buFont typeface="Wingdings" panose="05000000000000000000" pitchFamily="2" charset="2"/>
              <a:buChar char="§"/>
            </a:pPr>
            <a:r>
              <a:rPr lang="it-IT" sz="2400" dirty="0">
                <a:solidFill>
                  <a:prstClr val="black"/>
                </a:solidFill>
                <a:latin typeface="Arial" panose="020B0604020202020204" pitchFamily="34" charset="0"/>
                <a:ea typeface="Calibri" panose="020F0502020204030204" pitchFamily="34" charset="0"/>
                <a:cs typeface="Arial" panose="020B0604020202020204" pitchFamily="34" charset="0"/>
              </a:rPr>
              <a:t>L’art. 34-ter è stato introdotto in sede di conversione del Decreto Salva Casa.</a:t>
            </a:r>
          </a:p>
          <a:p>
            <a:pPr algn="just">
              <a:buFont typeface="Wingdings" panose="05000000000000000000" pitchFamily="2" charset="2"/>
              <a:buChar char="§"/>
            </a:pPr>
            <a:r>
              <a:rPr lang="it-IT" sz="2400" dirty="0">
                <a:latin typeface="Arial" panose="020B0604020202020204" pitchFamily="34" charset="0"/>
                <a:cs typeface="Arial" panose="020B0604020202020204" pitchFamily="34" charset="0"/>
              </a:rPr>
              <a:t>Con tale disposizione viene prevista una nuova fattispecie di sanatoria edilizia limitata agli interventi, non riconducibili alle tolleranze costruttive/esecutive di cui all’art. 34-</a:t>
            </a:r>
            <a:r>
              <a:rPr lang="it-IT" sz="2400" i="1" dirty="0">
                <a:latin typeface="Arial" panose="020B0604020202020204" pitchFamily="34" charset="0"/>
                <a:cs typeface="Arial" panose="020B0604020202020204" pitchFamily="34" charset="0"/>
              </a:rPr>
              <a:t>bis,</a:t>
            </a:r>
            <a:r>
              <a:rPr lang="it-IT" sz="2400" dirty="0">
                <a:latin typeface="Arial" panose="020B0604020202020204" pitchFamily="34" charset="0"/>
                <a:cs typeface="Arial" panose="020B0604020202020204" pitchFamily="34" charset="0"/>
              </a:rPr>
              <a:t> realizzati come </a:t>
            </a:r>
            <a:r>
              <a:rPr lang="it-IT" sz="2400" b="1" dirty="0">
                <a:latin typeface="Arial" panose="020B0604020202020204" pitchFamily="34" charset="0"/>
                <a:cs typeface="Arial" panose="020B0604020202020204" pitchFamily="34" charset="0"/>
              </a:rPr>
              <a:t>varianti in corso d’opera </a:t>
            </a:r>
            <a:r>
              <a:rPr lang="it-IT" sz="2400" dirty="0">
                <a:latin typeface="Arial" panose="020B0604020202020204" pitchFamily="34" charset="0"/>
                <a:cs typeface="Arial" panose="020B0604020202020204" pitchFamily="34" charset="0"/>
              </a:rPr>
              <a:t>in parziale difformità dal titolo rilasciato prima dell’entrata in vigore della legge 28/01/1977 n. 10 (cd. Legge Bucalossi) e quindi </a:t>
            </a:r>
            <a:r>
              <a:rPr lang="it-IT" sz="2400" b="1" dirty="0">
                <a:latin typeface="Arial" panose="020B0604020202020204" pitchFamily="34" charset="0"/>
                <a:cs typeface="Arial" panose="020B0604020202020204" pitchFamily="34" charset="0"/>
              </a:rPr>
              <a:t>prima del 30/01/1977</a:t>
            </a:r>
            <a:r>
              <a:rPr lang="it-IT" sz="2400" dirty="0">
                <a:latin typeface="Arial" panose="020B0604020202020204" pitchFamily="34" charset="0"/>
                <a:cs typeface="Arial" panose="020B0604020202020204" pitchFamily="34" charset="0"/>
              </a:rPr>
              <a:t>. </a:t>
            </a:r>
          </a:p>
          <a:p>
            <a:pPr algn="just">
              <a:buFont typeface="Wingdings" panose="05000000000000000000" pitchFamily="2" charset="2"/>
              <a:buChar char="§"/>
            </a:pPr>
            <a:r>
              <a:rPr lang="it-IT" sz="2400" dirty="0">
                <a:latin typeface="Arial" panose="020B0604020202020204" pitchFamily="34" charset="0"/>
                <a:cs typeface="Arial" panose="020B0604020202020204" pitchFamily="34" charset="0"/>
              </a:rPr>
              <a:t>L’epoca di realizzazione delle varianti è provata mediante la documentazione prevista per la dimostrazione dello stato legittimo del fabbricato (art. 9-</a:t>
            </a:r>
            <a:r>
              <a:rPr lang="it-IT" sz="2400" i="1" dirty="0">
                <a:latin typeface="Arial" panose="020B0604020202020204" pitchFamily="34" charset="0"/>
                <a:cs typeface="Arial" panose="020B0604020202020204" pitchFamily="34" charset="0"/>
              </a:rPr>
              <a:t>bis, </a:t>
            </a:r>
            <a:r>
              <a:rPr lang="it-IT" sz="2400" dirty="0">
                <a:latin typeface="Arial" panose="020B0604020202020204" pitchFamily="34" charset="0"/>
                <a:cs typeface="Arial" panose="020B0604020202020204" pitchFamily="34" charset="0"/>
              </a:rPr>
              <a:t>comma 1-</a:t>
            </a:r>
            <a:r>
              <a:rPr lang="it-IT" sz="2400" i="1" dirty="0">
                <a:latin typeface="Arial" panose="020B0604020202020204" pitchFamily="34" charset="0"/>
                <a:cs typeface="Arial" panose="020B0604020202020204" pitchFamily="34" charset="0"/>
              </a:rPr>
              <a:t>bis</a:t>
            </a:r>
            <a:r>
              <a:rPr lang="it-IT" sz="2400" dirty="0">
                <a:latin typeface="Arial" panose="020B0604020202020204" pitchFamily="34" charset="0"/>
                <a:cs typeface="Arial" panose="020B0604020202020204" pitchFamily="34" charset="0"/>
              </a:rPr>
              <a:t>). Nei casi in cui sia impossibile accertare l’epoca di realizzazione della variante mediante la documentazione suddetta il tecnico incaricato attesta la data di realizzazione con propria dichiarazione e sotto la propria responsabilità.</a:t>
            </a:r>
          </a:p>
          <a:p>
            <a:pPr marL="0" lvl="0" indent="0" algn="just">
              <a:buNone/>
            </a:pPr>
            <a:endParaRPr lang="it-IT" sz="24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0" algn="just">
              <a:buNone/>
            </a:pPr>
            <a:endParaRPr lang="it-IT" sz="24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42542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92500" lnSpcReduction="10000"/>
          </a:bodyPr>
          <a:lstStyle/>
          <a:p>
            <a:pPr algn="just">
              <a:buFont typeface="Wingdings" panose="05000000000000000000" pitchFamily="2" charset="2"/>
              <a:buChar char="§"/>
            </a:pPr>
            <a:r>
              <a:rPr lang="it-IT" sz="2400" dirty="0">
                <a:latin typeface="Arial" panose="020B0604020202020204" pitchFamily="34" charset="0"/>
                <a:cs typeface="Arial" panose="020B0604020202020204" pitchFamily="34" charset="0"/>
              </a:rPr>
              <a:t>Per la regolarizzazione di dette difformità:</a:t>
            </a:r>
          </a:p>
          <a:p>
            <a:pPr algn="just"/>
            <a:r>
              <a:rPr lang="it-IT" sz="2400" dirty="0">
                <a:latin typeface="Arial" panose="020B0604020202020204" pitchFamily="34" charset="0"/>
                <a:cs typeface="Arial" panose="020B0604020202020204" pitchFamily="34" charset="0"/>
              </a:rPr>
              <a:t>va presentata apposita segnalazione certificata di inizio attività; entro i successivi trenta giorni l’amministrazione comunale può adottare motivati provvedimenti di rimozione degli effetti dannosi non solo in caso di accertata carenza dei requisiti e dei presupposti di legge ma anche nel caso in cui accerti l’interesse pubblico concreto ed attuale alla rimozione delle opere;</a:t>
            </a:r>
          </a:p>
          <a:p>
            <a:pPr algn="just"/>
            <a:r>
              <a:rPr lang="it-IT" sz="2400" dirty="0">
                <a:latin typeface="Arial" panose="020B0604020202020204" pitchFamily="34" charset="0"/>
                <a:cs typeface="Arial" panose="020B0604020202020204" pitchFamily="34" charset="0"/>
              </a:rPr>
              <a:t>deve essere pagata, a titolo di oblazione, una somma determinata a sensi dell’art. 36-</a:t>
            </a:r>
            <a:r>
              <a:rPr lang="it-IT" sz="2400" i="1" dirty="0">
                <a:latin typeface="Arial" panose="020B0604020202020204" pitchFamily="34" charset="0"/>
                <a:cs typeface="Arial" panose="020B0604020202020204" pitchFamily="34" charset="0"/>
              </a:rPr>
              <a:t>bis</a:t>
            </a:r>
            <a:r>
              <a:rPr lang="it-IT" sz="2400" dirty="0">
                <a:latin typeface="Arial" panose="020B0604020202020204" pitchFamily="34" charset="0"/>
                <a:cs typeface="Arial" panose="020B0604020202020204" pitchFamily="34" charset="0"/>
              </a:rPr>
              <a:t>, comma 5;</a:t>
            </a:r>
          </a:p>
          <a:p>
            <a:pPr algn="just"/>
            <a:r>
              <a:rPr lang="it-IT" sz="2400" dirty="0">
                <a:latin typeface="Arial" panose="020B0604020202020204" pitchFamily="34" charset="0"/>
                <a:cs typeface="Arial" panose="020B0604020202020204" pitchFamily="34" charset="0"/>
              </a:rPr>
              <a:t>si applica la disciplina dettata dall’art. 36-</a:t>
            </a:r>
            <a:r>
              <a:rPr lang="it-IT" sz="2400" i="1" dirty="0">
                <a:latin typeface="Arial" panose="020B0604020202020204" pitchFamily="34" charset="0"/>
                <a:cs typeface="Arial" panose="020B0604020202020204" pitchFamily="34" charset="0"/>
              </a:rPr>
              <a:t>bis</a:t>
            </a:r>
            <a:r>
              <a:rPr lang="it-IT" sz="2400" dirty="0">
                <a:latin typeface="Arial" panose="020B0604020202020204" pitchFamily="34" charset="0"/>
                <a:cs typeface="Arial" panose="020B0604020202020204" pitchFamily="34" charset="0"/>
              </a:rPr>
              <a:t>, commi 4 e 6 del T.U. e, nel caso di interventi eseguiti in assenza o in difformità dall’autorità paesaggistica, si applica la disciplina dell’art. 36-</a:t>
            </a:r>
            <a:r>
              <a:rPr lang="it-IT" sz="2400" i="1" dirty="0">
                <a:latin typeface="Arial" panose="020B0604020202020204" pitchFamily="34" charset="0"/>
                <a:cs typeface="Arial" panose="020B0604020202020204" pitchFamily="34" charset="0"/>
              </a:rPr>
              <a:t>bis</a:t>
            </a:r>
            <a:r>
              <a:rPr lang="it-IT" sz="2400" dirty="0">
                <a:latin typeface="Arial" panose="020B0604020202020204" pitchFamily="34" charset="0"/>
                <a:cs typeface="Arial" panose="020B0604020202020204" pitchFamily="34" charset="0"/>
              </a:rPr>
              <a:t>, comma 5-</a:t>
            </a:r>
            <a:r>
              <a:rPr lang="it-IT" sz="2400" i="1" dirty="0">
                <a:latin typeface="Arial" panose="020B0604020202020204" pitchFamily="34" charset="0"/>
                <a:cs typeface="Arial" panose="020B0604020202020204" pitchFamily="34" charset="0"/>
              </a:rPr>
              <a:t>bis, </a:t>
            </a:r>
            <a:r>
              <a:rPr lang="it-IT" sz="2400" dirty="0">
                <a:latin typeface="Arial" panose="020B0604020202020204" pitchFamily="34" charset="0"/>
                <a:cs typeface="Arial" panose="020B0604020202020204" pitchFamily="34" charset="0"/>
              </a:rPr>
              <a:t>del T.U.</a:t>
            </a:r>
          </a:p>
          <a:p>
            <a:pPr algn="just">
              <a:buFont typeface="Wingdings" panose="05000000000000000000" pitchFamily="2" charset="2"/>
              <a:buChar char="§"/>
            </a:pPr>
            <a:r>
              <a:rPr lang="it-IT" sz="2400" dirty="0">
                <a:latin typeface="Arial" panose="020B0604020202020204" pitchFamily="34" charset="0"/>
                <a:cs typeface="Arial" panose="020B0604020202020204" pitchFamily="34" charset="0"/>
              </a:rPr>
              <a:t>E’ stata introdotta, poi, </a:t>
            </a:r>
            <a:r>
              <a:rPr lang="it-IT" sz="2400" b="1" dirty="0">
                <a:latin typeface="Arial" panose="020B0604020202020204" pitchFamily="34" charset="0"/>
                <a:cs typeface="Arial" panose="020B0604020202020204" pitchFamily="34" charset="0"/>
              </a:rPr>
              <a:t>una sorta di sanatoria tacita</a:t>
            </a:r>
            <a:r>
              <a:rPr lang="it-IT" sz="2400" dirty="0">
                <a:latin typeface="Arial" panose="020B0604020202020204" pitchFamily="34" charset="0"/>
                <a:cs typeface="Arial" panose="020B0604020202020204" pitchFamily="34" charset="0"/>
              </a:rPr>
              <a:t>, in quanto il comma 4 dell’art. 34-ter prevede che le parziali difformità realizzate durante l’esecuzione dei lavori oggetto di un titolo abilitativo, accertate all’esito di sopralluogo o ispezione dai funzionari incaricati di effettuare verifiche di conformità edilizia, rispetto alle quali non sia seguito un ordine di demolizione o di riduzione in pristino e sia stata rilasciata la certificazione di abitabilità o di agibilità nelle forme previste dalla legge, siano soggette, in deroga a quanto previsto dall’art. 34, alla disciplina delle tolleranze costruttive di cui all’art. 34-bis.</a:t>
            </a:r>
          </a:p>
          <a:p>
            <a:pPr marL="0" lvl="0" indent="0" algn="just">
              <a:buNone/>
            </a:pPr>
            <a:endParaRPr lang="it-IT" sz="24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0" algn="just">
              <a:buNone/>
            </a:pPr>
            <a:endParaRPr lang="it-IT" sz="24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68155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92500" lnSpcReduction="20000"/>
          </a:bodyPr>
          <a:lstStyle/>
          <a:p>
            <a:pPr marL="0" indent="0" algn="just">
              <a:buNone/>
            </a:pPr>
            <a:r>
              <a:rPr kumimoji="0" lang="it-IT"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Art. 36 (</a:t>
            </a:r>
            <a:r>
              <a:rPr lang="it-IT" sz="2800" b="1" kern="100" dirty="0">
                <a:effectLst/>
                <a:latin typeface="Arial" panose="020B0604020202020204" pitchFamily="34" charset="0"/>
                <a:ea typeface="Aptos" panose="020B0004020202020204" pitchFamily="34" charset="0"/>
                <a:cs typeface="Arial" panose="020B0604020202020204" pitchFamily="34" charset="0"/>
              </a:rPr>
              <a:t>Accertamento di conformità nelle ipotesi di assenza di titolo o totale difformità).</a:t>
            </a:r>
          </a:p>
          <a:p>
            <a:pPr marL="0" indent="0" algn="just">
              <a:buNone/>
            </a:pPr>
            <a:r>
              <a:rPr lang="it-IT" kern="100" dirty="0">
                <a:latin typeface="Arial" panose="020B0604020202020204" pitchFamily="34" charset="0"/>
                <a:ea typeface="Aptos" panose="020B0004020202020204" pitchFamily="34" charset="0"/>
                <a:cs typeface="Arial" panose="020B0604020202020204" pitchFamily="34" charset="0"/>
              </a:rPr>
              <a:t>N.B.: in sede di conversione del Decreto Salva Casa, l’accertamento di conformità in caso di variazioni essenziali viene spostato dall’art. 36 all’art. 36-bis</a:t>
            </a:r>
          </a:p>
          <a:p>
            <a:pPr marL="0" indent="0" algn="just">
              <a:buNone/>
            </a:pPr>
            <a:r>
              <a:rPr lang="it-IT" kern="100" dirty="0">
                <a:latin typeface="Arial" panose="020B0604020202020204" pitchFamily="34" charset="0"/>
                <a:ea typeface="Aptos" panose="020B0004020202020204" pitchFamily="34" charset="0"/>
                <a:cs typeface="Arial" panose="020B0604020202020204" pitchFamily="34" charset="0"/>
              </a:rPr>
              <a:t>Dopo le modifiche introdotte dal Decreto Salva Casa l’art. 36 disciplina gli interventi realizzati:</a:t>
            </a:r>
            <a:endParaRPr lang="it-IT"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 in assenza o totale difformità rispetto al permesso di costruire (art. 31 del T.U.);</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 in assenza o totale difformità rispetto alla segnalazione certificata di  inizio attività prevista dall’articolo 23, comma 1, del T.U. (c.d. Super-SCIA).</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E’ richiesta la «doppia conformità»: conformità alla normativa urbanistico-edilizia vigente sia al momento della realizzazione che al momento della presentazione dell’istanza.</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Richiesta di permesso di costruire in sanatoria con silenzio rifiuto: se entro 60 giorni la richiesta non viene accolta si intende rifiutata.</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55413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149291" y="121298"/>
            <a:ext cx="11915192" cy="6596743"/>
          </a:xfrm>
        </p:spPr>
        <p:txBody>
          <a:bodyPr>
            <a:noAutofit/>
          </a:bodyPr>
          <a:lstStyle/>
          <a:p>
            <a:pPr marL="0" indent="0" algn="just">
              <a:buNone/>
            </a:pPr>
            <a:r>
              <a:rPr lang="it-IT" sz="2400" b="1" kern="100" dirty="0">
                <a:effectLst/>
                <a:latin typeface="Arial" panose="020B0604020202020204" pitchFamily="34" charset="0"/>
                <a:ea typeface="Aptos" panose="020B0004020202020204" pitchFamily="34" charset="0"/>
                <a:cs typeface="Arial" panose="020B0604020202020204" pitchFamily="34" charset="0"/>
              </a:rPr>
              <a:t>Art. 36-bis (Accertamento di conformità nelle ipotesi di parziali difformità e di variazioni essenziali).</a:t>
            </a:r>
            <a:endParaRPr kumimoji="0" lang="it-IT"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indent="0" algn="just">
              <a:buNone/>
            </a:pPr>
            <a:r>
              <a:rPr lang="it-IT" sz="2400" kern="100" dirty="0">
                <a:latin typeface="Arial" panose="020B0604020202020204" pitchFamily="34" charset="0"/>
                <a:ea typeface="Aptos" panose="020B0004020202020204" pitchFamily="34" charset="0"/>
                <a:cs typeface="Arial" panose="020B0604020202020204" pitchFamily="34" charset="0"/>
              </a:rPr>
              <a:t>Disciplina gli interventi realizzati:</a:t>
            </a:r>
            <a:endParaRPr lang="it-IT" sz="2400"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400" dirty="0">
                <a:latin typeface="Arial" panose="020B0604020202020204" pitchFamily="34" charset="0"/>
                <a:ea typeface="Calibri" panose="020F0502020204030204" pitchFamily="34" charset="0"/>
                <a:cs typeface="Arial" panose="020B0604020202020204" pitchFamily="34" charset="0"/>
              </a:rPr>
              <a:t>- in parziale difformità dal permesso di costruire (art. 34 del T.U.);</a:t>
            </a:r>
          </a:p>
          <a:p>
            <a:pPr marL="0" indent="0" algn="just">
              <a:buNone/>
            </a:pPr>
            <a:r>
              <a:rPr lang="it-IT" sz="2400" dirty="0">
                <a:latin typeface="Arial" panose="020B0604020202020204" pitchFamily="34" charset="0"/>
                <a:ea typeface="Calibri" panose="020F0502020204030204" pitchFamily="34" charset="0"/>
                <a:cs typeface="Arial" panose="020B0604020202020204" pitchFamily="34" charset="0"/>
              </a:rPr>
              <a:t>- in parziale difformità dalla cd. “Super-SCIA” (art. 34 del T.U.);</a:t>
            </a:r>
          </a:p>
          <a:p>
            <a:pPr algn="just">
              <a:buFontTx/>
              <a:buChar char="-"/>
            </a:pPr>
            <a:r>
              <a:rPr lang="it-IT" sz="2400" dirty="0">
                <a:latin typeface="Arial" panose="020B0604020202020204" pitchFamily="34" charset="0"/>
                <a:ea typeface="Calibri" panose="020F0502020204030204" pitchFamily="34" charset="0"/>
                <a:cs typeface="Arial" panose="020B0604020202020204" pitchFamily="34" charset="0"/>
              </a:rPr>
              <a:t>in assenza o difformità dalla SCIA “ordinaria” (art. 37 del T.U.) e quindi per interventi di cui all’</a:t>
            </a:r>
            <a:r>
              <a:rPr kumimoji="0" lang="it-IT"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art. 22 T.U.;</a:t>
            </a:r>
          </a:p>
          <a:p>
            <a:pPr algn="just">
              <a:buFontTx/>
              <a:buChar char="-"/>
            </a:pPr>
            <a:r>
              <a:rPr lang="it-IT" sz="2400" dirty="0">
                <a:solidFill>
                  <a:prstClr val="black"/>
                </a:solidFill>
                <a:latin typeface="Arial" panose="020B0604020202020204" pitchFamily="34" charset="0"/>
                <a:cs typeface="Arial" panose="020B0604020202020204" pitchFamily="34" charset="0"/>
              </a:rPr>
              <a:t>i</a:t>
            </a:r>
            <a:r>
              <a:rPr kumimoji="0" lang="it-IT"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 caso di variazioni essenziali (art. 32 del T.U.).</a:t>
            </a:r>
          </a:p>
          <a:p>
            <a:pPr marL="0" indent="0" algn="just">
              <a:buNone/>
            </a:pPr>
            <a:r>
              <a:rPr lang="it-IT" sz="2400" dirty="0">
                <a:solidFill>
                  <a:prstClr val="black"/>
                </a:solidFill>
                <a:latin typeface="Arial" panose="020B0604020202020204" pitchFamily="34" charset="0"/>
                <a:ea typeface="Calibri" panose="020F0502020204030204" pitchFamily="34" charset="0"/>
                <a:cs typeface="Arial" panose="020B0604020202020204" pitchFamily="34" charset="0"/>
              </a:rPr>
              <a:t>Quindi la SCIA in sanatoria che era disciplinata dall’art. 37, comma 4, D.P.R. 380/2001 (comma che è stato abrogato) è ora disciplinata dall’art. 36-bis.</a:t>
            </a:r>
          </a:p>
          <a:p>
            <a:pPr marL="0" indent="0" algn="just">
              <a:buNone/>
            </a:pPr>
            <a:r>
              <a:rPr lang="it-IT" sz="2400" dirty="0">
                <a:latin typeface="Arial" panose="020B0604020202020204" pitchFamily="34" charset="0"/>
                <a:ea typeface="Calibri" panose="020F0502020204030204" pitchFamily="34" charset="0"/>
                <a:cs typeface="Arial" panose="020B0604020202020204" pitchFamily="34" charset="0"/>
              </a:rPr>
              <a:t>Per l’accertamento di conformità ex art. 36-bis non è più richiesta la «doppia conformità».</a:t>
            </a:r>
          </a:p>
          <a:p>
            <a:pPr marL="0" indent="0" algn="just">
              <a:buNone/>
            </a:pPr>
            <a:r>
              <a:rPr lang="it-IT" sz="2400" dirty="0">
                <a:latin typeface="Arial" panose="020B0604020202020204" pitchFamily="34" charset="0"/>
                <a:ea typeface="Calibri" panose="020F0502020204030204" pitchFamily="34" charset="0"/>
                <a:cs typeface="Arial" panose="020B0604020202020204" pitchFamily="34" charset="0"/>
              </a:rPr>
              <a:t>L’intervento deve essere conforme:</a:t>
            </a:r>
          </a:p>
          <a:p>
            <a:pPr algn="just"/>
            <a:r>
              <a:rPr lang="it-IT" sz="2400" dirty="0">
                <a:latin typeface="Arial" panose="020B0604020202020204" pitchFamily="34" charset="0"/>
                <a:ea typeface="Calibri" panose="020F0502020204030204" pitchFamily="34" charset="0"/>
                <a:cs typeface="Arial" panose="020B0604020202020204" pitchFamily="34" charset="0"/>
              </a:rPr>
              <a:t>alla </a:t>
            </a:r>
            <a:r>
              <a:rPr lang="it-IT" sz="2400" u="sng" dirty="0">
                <a:latin typeface="Arial" panose="020B0604020202020204" pitchFamily="34" charset="0"/>
                <a:ea typeface="Calibri" panose="020F0502020204030204" pitchFamily="34" charset="0"/>
                <a:cs typeface="Arial" panose="020B0604020202020204" pitchFamily="34" charset="0"/>
              </a:rPr>
              <a:t>disciplina urbanistica</a:t>
            </a:r>
            <a:r>
              <a:rPr lang="it-IT" sz="2400" dirty="0">
                <a:latin typeface="Arial" panose="020B0604020202020204" pitchFamily="34" charset="0"/>
                <a:ea typeface="Calibri" panose="020F0502020204030204" pitchFamily="34" charset="0"/>
                <a:cs typeface="Arial" panose="020B0604020202020204" pitchFamily="34" charset="0"/>
              </a:rPr>
              <a:t> vigente al momento della presentazione della domanda;</a:t>
            </a:r>
          </a:p>
          <a:p>
            <a:pPr algn="just"/>
            <a:r>
              <a:rPr lang="it-IT" sz="2400" dirty="0">
                <a:latin typeface="Arial" panose="020B0604020202020204" pitchFamily="34" charset="0"/>
                <a:ea typeface="Calibri" panose="020F0502020204030204" pitchFamily="34" charset="0"/>
                <a:cs typeface="Arial" panose="020B0604020202020204" pitchFamily="34" charset="0"/>
              </a:rPr>
              <a:t>ai requisiti prescritti dalla </a:t>
            </a:r>
            <a:r>
              <a:rPr lang="it-IT" sz="2400" u="sng" dirty="0">
                <a:latin typeface="Arial" panose="020B0604020202020204" pitchFamily="34" charset="0"/>
                <a:ea typeface="Calibri" panose="020F0502020204030204" pitchFamily="34" charset="0"/>
                <a:cs typeface="Arial" panose="020B0604020202020204" pitchFamily="34" charset="0"/>
              </a:rPr>
              <a:t>disciplina edilizia</a:t>
            </a:r>
            <a:r>
              <a:rPr lang="it-IT" sz="2400" dirty="0">
                <a:latin typeface="Arial" panose="020B0604020202020204" pitchFamily="34" charset="0"/>
                <a:ea typeface="Calibri" panose="020F0502020204030204" pitchFamily="34" charset="0"/>
                <a:cs typeface="Arial" panose="020B0604020202020204" pitchFamily="34" charset="0"/>
              </a:rPr>
              <a:t> vigente al momento della realizzazione dell’intervento.</a:t>
            </a:r>
          </a:p>
        </p:txBody>
      </p:sp>
    </p:spTree>
    <p:extLst>
      <p:ext uri="{BB962C8B-B14F-4D97-AF65-F5344CB8AC3E}">
        <p14:creationId xmlns:p14="http://schemas.microsoft.com/office/powerpoint/2010/main" val="4222927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 xmlns:a16="http://schemas.microsoft.com/office/drawing/2014/main" id="{F2472031-B61F-9D5A-201E-CB679A2CC412}"/>
              </a:ext>
            </a:extLst>
          </p:cNvPr>
          <p:cNvSpPr txBox="1"/>
          <p:nvPr/>
        </p:nvSpPr>
        <p:spPr>
          <a:xfrm>
            <a:off x="684245" y="915489"/>
            <a:ext cx="11010123" cy="544764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4000" b="1" dirty="0">
                <a:solidFill>
                  <a:prstClr val="black"/>
                </a:solidFill>
                <a:latin typeface="Arial" panose="020B0604020202020204" pitchFamily="34" charset="0"/>
                <a:cs typeface="Arial" panose="020B0604020202020204" pitchFamily="34" charset="0"/>
              </a:rPr>
              <a:t>I</a:t>
            </a:r>
            <a:r>
              <a:rPr kumimoji="0" lang="it-IT"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 Decreto Salva Casa non introduce un nuovo condono straordinario quali quelli previsti dalla legge 28/02/1985 n. 47, dalla legge 23/12/1994 e dal D.L. 30/09/2003 n. 269, da presentare entro limiti temporali.</a:t>
            </a:r>
          </a:p>
          <a:p>
            <a:pPr lvl="0" algn="just"/>
            <a:r>
              <a:rPr lang="it-IT" sz="4000" b="1" dirty="0">
                <a:solidFill>
                  <a:prstClr val="black"/>
                </a:solidFill>
                <a:latin typeface="Arial" panose="020B0604020202020204" pitchFamily="34" charset="0"/>
                <a:cs typeface="Arial" panose="020B0604020202020204" pitchFamily="34" charset="0"/>
              </a:rPr>
              <a:t>Interviene sulla disciplina a regime, modificando alcuni articoli del D.P.R. 380/2001 e quindi senza limiti temporali.</a:t>
            </a:r>
            <a:endParaRPr kumimoji="0" lang="it-IT"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6149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149291" y="121298"/>
            <a:ext cx="11915192" cy="6596743"/>
          </a:xfrm>
        </p:spPr>
        <p:txBody>
          <a:bodyPr>
            <a:noAutofit/>
          </a:bodyPr>
          <a:lstStyle/>
          <a:p>
            <a:pPr marL="0" indent="0">
              <a:buNone/>
            </a:pPr>
            <a:r>
              <a:rPr lang="it-IT" sz="2100" b="1" dirty="0">
                <a:latin typeface="Arial" panose="020B0604020202020204" pitchFamily="34" charset="0"/>
                <a:cs typeface="Arial" panose="020B0604020202020204" pitchFamily="34" charset="0"/>
              </a:rPr>
              <a:t>La procedura per l’accertamento di conformità ex art. 36-bis del T.U.</a:t>
            </a:r>
          </a:p>
          <a:p>
            <a:pPr algn="just"/>
            <a:r>
              <a:rPr lang="it-IT" sz="2100" dirty="0">
                <a:latin typeface="Arial" panose="020B0604020202020204" pitchFamily="34" charset="0"/>
                <a:cs typeface="Arial" panose="020B0604020202020204" pitchFamily="34" charset="0"/>
              </a:rPr>
              <a:t>Richiesta del </a:t>
            </a:r>
            <a:r>
              <a:rPr lang="it-IT" sz="2100" b="1" dirty="0">
                <a:latin typeface="Arial" panose="020B0604020202020204" pitchFamily="34" charset="0"/>
                <a:cs typeface="Arial" panose="020B0604020202020204" pitchFamily="34" charset="0"/>
              </a:rPr>
              <a:t>permesso di costruire</a:t>
            </a:r>
            <a:r>
              <a:rPr lang="it-IT" sz="2100" dirty="0">
                <a:latin typeface="Arial" panose="020B0604020202020204" pitchFamily="34" charset="0"/>
                <a:cs typeface="Arial" panose="020B0604020202020204" pitchFamily="34" charset="0"/>
              </a:rPr>
              <a:t> o presentazione della </a:t>
            </a:r>
            <a:r>
              <a:rPr lang="it-IT" sz="2100" b="1" dirty="0">
                <a:latin typeface="Arial" panose="020B0604020202020204" pitchFamily="34" charset="0"/>
                <a:cs typeface="Arial" panose="020B0604020202020204" pitchFamily="34" charset="0"/>
              </a:rPr>
              <a:t>segnalazione certificata di inizio attività in sanatoria</a:t>
            </a:r>
            <a:r>
              <a:rPr lang="it-IT" sz="2100" dirty="0">
                <a:latin typeface="Arial" panose="020B0604020202020204" pitchFamily="34" charset="0"/>
                <a:cs typeface="Arial" panose="020B0604020202020204" pitchFamily="34" charset="0"/>
              </a:rPr>
              <a:t> accompagnate dalla dichiarazione del tecnico abilitato che attesti le necessarie conformità. </a:t>
            </a:r>
          </a:p>
          <a:p>
            <a:pPr algn="just"/>
            <a:r>
              <a:rPr lang="it-IT" sz="2100" dirty="0">
                <a:latin typeface="Arial" panose="020B0604020202020204" pitchFamily="34" charset="0"/>
                <a:cs typeface="Arial" panose="020B0604020202020204" pitchFamily="34" charset="0"/>
              </a:rPr>
              <a:t>Il</a:t>
            </a:r>
            <a:r>
              <a:rPr lang="it-IT" sz="2100" b="1" dirty="0">
                <a:latin typeface="Arial" panose="020B0604020202020204" pitchFamily="34" charset="0"/>
                <a:cs typeface="Arial" panose="020B0604020202020204" pitchFamily="34" charset="0"/>
              </a:rPr>
              <a:t> </a:t>
            </a:r>
            <a:r>
              <a:rPr lang="it-IT" sz="2100" dirty="0">
                <a:latin typeface="Arial" panose="020B0604020202020204" pitchFamily="34" charset="0"/>
                <a:cs typeface="Arial" panose="020B0604020202020204" pitchFamily="34" charset="0"/>
              </a:rPr>
              <a:t>Comune può condizionare il rilascio del provvedimento di sanatoria o l’efficacia della S.C.I.A. in sanatoria, alla realizzazione, da parte del richiedente, entro il termine assegnato, degli interventi edilizi, anche strutturali, necessari ad assicurare l’osservanza della normativa tecnica di settore relativa ai requisiti di sicurezza e la rimozione delle opere che non possono essere sanate.</a:t>
            </a:r>
          </a:p>
          <a:p>
            <a:pPr algn="just"/>
            <a:r>
              <a:rPr lang="it-IT" sz="2100" dirty="0">
                <a:latin typeface="Arial" panose="020B0604020202020204" pitchFamily="34" charset="0"/>
                <a:cs typeface="Arial" panose="020B0604020202020204" pitchFamily="34" charset="0"/>
              </a:rPr>
              <a:t>Qualora gli interventi da regolarizzare siano stati eseguiti in assenza o difformità dall’autorizzazione paesaggistica, il dirigente o il responsabile del competente ufficio comunale richiede all’autorità preposta alla tutela del vincolo apposito parere vincolante in merito all’</a:t>
            </a:r>
            <a:r>
              <a:rPr lang="it-IT" sz="2100" b="1" dirty="0">
                <a:latin typeface="Arial" panose="020B0604020202020204" pitchFamily="34" charset="0"/>
                <a:cs typeface="Arial" panose="020B0604020202020204" pitchFamily="34" charset="0"/>
              </a:rPr>
              <a:t>accertamento della compatibilità paesaggistica</a:t>
            </a:r>
            <a:r>
              <a:rPr lang="it-IT" sz="2100" dirty="0">
                <a:latin typeface="Arial" panose="020B0604020202020204" pitchFamily="34" charset="0"/>
                <a:cs typeface="Arial" panose="020B0604020202020204" pitchFamily="34" charset="0"/>
              </a:rPr>
              <a:t> dell’intervento, anche in caso di lavori che abbiano determinato la creazione di superfici utili o volumi ovvero l’aumento di quelli legittimamente realizzati.  L’autorità competente si pronuncia sulla domanda entro il termine di </a:t>
            </a:r>
            <a:r>
              <a:rPr lang="it-IT" sz="2100" b="1" dirty="0">
                <a:latin typeface="Arial" panose="020B0604020202020204" pitchFamily="34" charset="0"/>
                <a:cs typeface="Arial" panose="020B0604020202020204" pitchFamily="34" charset="0"/>
              </a:rPr>
              <a:t>180</a:t>
            </a:r>
            <a:r>
              <a:rPr lang="it-IT" sz="2100" dirty="0">
                <a:latin typeface="Arial" panose="020B0604020202020204" pitchFamily="34" charset="0"/>
                <a:cs typeface="Arial" panose="020B0604020202020204" pitchFamily="34" charset="0"/>
              </a:rPr>
              <a:t> giorni, previo parere vincolante della Soprintendenza da rendersi entro </a:t>
            </a:r>
            <a:r>
              <a:rPr lang="it-IT" sz="2100" b="1" dirty="0">
                <a:latin typeface="Arial" panose="020B0604020202020204" pitchFamily="34" charset="0"/>
                <a:cs typeface="Arial" panose="020B0604020202020204" pitchFamily="34" charset="0"/>
              </a:rPr>
              <a:t>90</a:t>
            </a:r>
            <a:r>
              <a:rPr lang="it-IT" sz="2100" dirty="0">
                <a:latin typeface="Arial" panose="020B0604020202020204" pitchFamily="34" charset="0"/>
                <a:cs typeface="Arial" panose="020B0604020202020204" pitchFamily="34" charset="0"/>
              </a:rPr>
              <a:t> giorni. Se i pareri non sono resi entro i termini suddetti si intende formato </a:t>
            </a:r>
            <a:r>
              <a:rPr lang="it-IT" sz="2100" b="1" dirty="0">
                <a:latin typeface="Arial" panose="020B0604020202020204" pitchFamily="34" charset="0"/>
                <a:cs typeface="Arial" panose="020B0604020202020204" pitchFamily="34" charset="0"/>
              </a:rPr>
              <a:t>il silenzio-assenso</a:t>
            </a:r>
            <a:r>
              <a:rPr lang="it-IT" sz="2100" dirty="0">
                <a:latin typeface="Arial" panose="020B0604020202020204" pitchFamily="34" charset="0"/>
                <a:cs typeface="Arial" panose="020B0604020202020204" pitchFamily="34" charset="0"/>
              </a:rPr>
              <a:t> ed il dirigente o il responsabile del competente ufficio comunale provvede autonomamente. Tale disciplina si applica anche nei casi in cui gli interventi da regolarizzare risultino incompatibili con il vincolo paesaggistico apposto in data successiva alla loro realizzazione.</a:t>
            </a:r>
          </a:p>
          <a:p>
            <a:pPr algn="just"/>
            <a:endParaRPr lang="it-IT" sz="2100" dirty="0"/>
          </a:p>
        </p:txBody>
      </p:sp>
    </p:spTree>
    <p:extLst>
      <p:ext uri="{BB962C8B-B14F-4D97-AF65-F5344CB8AC3E}">
        <p14:creationId xmlns:p14="http://schemas.microsoft.com/office/powerpoint/2010/main" val="258983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149291" y="121298"/>
            <a:ext cx="11915192" cy="6596743"/>
          </a:xfrm>
        </p:spPr>
        <p:txBody>
          <a:bodyPr>
            <a:noAutofit/>
          </a:bodyPr>
          <a:lstStyle/>
          <a:p>
            <a:pPr algn="just"/>
            <a:r>
              <a:rPr lang="it-IT" sz="2200" dirty="0">
                <a:latin typeface="Arial" panose="020B0604020202020204" pitchFamily="34" charset="0"/>
                <a:cs typeface="Arial" panose="020B0604020202020204" pitchFamily="34" charset="0"/>
              </a:rPr>
              <a:t>Per il caso di richiesta di rilascio del permesso di costruire in sanatoria, il nuovo art.36-bis introduce il </a:t>
            </a:r>
            <a:r>
              <a:rPr lang="it-IT" sz="2200" b="1" dirty="0">
                <a:latin typeface="Arial" panose="020B0604020202020204" pitchFamily="34" charset="0"/>
                <a:cs typeface="Arial" panose="020B0604020202020204" pitchFamily="34" charset="0"/>
              </a:rPr>
              <a:t>“silenzio assenso”</a:t>
            </a:r>
            <a:r>
              <a:rPr lang="it-IT" sz="2200" dirty="0">
                <a:latin typeface="Arial" panose="020B0604020202020204" pitchFamily="34" charset="0"/>
                <a:cs typeface="Arial" panose="020B0604020202020204" pitchFamily="34" charset="0"/>
              </a:rPr>
              <a:t>: sulla richiesta di permesso in sanatoria, il dirigente o il responsabile del competente ufficio comunale deve pronunciarsi con provvedimento motivato entro </a:t>
            </a:r>
            <a:r>
              <a:rPr lang="it-IT" sz="2200" b="1" dirty="0">
                <a:latin typeface="Arial" panose="020B0604020202020204" pitchFamily="34" charset="0"/>
                <a:cs typeface="Arial" panose="020B0604020202020204" pitchFamily="34" charset="0"/>
              </a:rPr>
              <a:t>45 giorni</a:t>
            </a:r>
            <a:r>
              <a:rPr lang="it-IT" sz="2200" dirty="0">
                <a:latin typeface="Arial" panose="020B0604020202020204" pitchFamily="34" charset="0"/>
                <a:cs typeface="Arial" panose="020B0604020202020204" pitchFamily="34" charset="0"/>
              </a:rPr>
              <a:t>, decorsi i quali la richiesta si intende accolta. </a:t>
            </a:r>
          </a:p>
          <a:p>
            <a:pPr algn="just"/>
            <a:r>
              <a:rPr lang="it-IT" sz="2200" dirty="0">
                <a:latin typeface="Arial" panose="020B0604020202020204" pitchFamily="34" charset="0"/>
                <a:cs typeface="Arial" panose="020B0604020202020204" pitchFamily="34" charset="0"/>
              </a:rPr>
              <a:t>Per le SCIA, si applica, invece, il termine di </a:t>
            </a:r>
            <a:r>
              <a:rPr lang="it-IT" sz="2200" b="1" dirty="0">
                <a:latin typeface="Arial" panose="020B0604020202020204" pitchFamily="34" charset="0"/>
                <a:cs typeface="Arial" panose="020B0604020202020204" pitchFamily="34" charset="0"/>
              </a:rPr>
              <a:t>30 giorni </a:t>
            </a:r>
            <a:r>
              <a:rPr lang="it-IT" sz="2200" dirty="0">
                <a:latin typeface="Arial" panose="020B0604020202020204" pitchFamily="34" charset="0"/>
                <a:cs typeface="Arial" panose="020B0604020202020204" pitchFamily="34" charset="0"/>
              </a:rPr>
              <a:t>di cui all’articolo 19, comma 6-bis, della legge 7 agosto 1990,n. 241.</a:t>
            </a:r>
          </a:p>
          <a:p>
            <a:pPr algn="just"/>
            <a:r>
              <a:rPr lang="it-IT" sz="2200" dirty="0">
                <a:latin typeface="Arial" panose="020B0604020202020204" pitchFamily="34" charset="0"/>
                <a:cs typeface="Arial" panose="020B0604020202020204" pitchFamily="34" charset="0"/>
              </a:rPr>
              <a:t>In caso di immobili soggetti a vincolo paesaggistico, i predetti termini sono sospesi fino alla definizione del procedimento di compatibilità paesaggistica sopradescritto. Decorsi i predetti termini, eventuali successive determinazioni del competente ufficio comunale sono inefficaci. Tali termini sono interrotti qualora l’ufficio rappresenti esigenze istruttorie, motivate e formulate in modo puntuale nei termini stessi, e ricomincia a decorrere dalla ricezione degli elementi istruttori. </a:t>
            </a:r>
          </a:p>
          <a:p>
            <a:pPr algn="just"/>
            <a:r>
              <a:rPr lang="it-IT" sz="2200" dirty="0">
                <a:latin typeface="Arial" panose="020B0604020202020204" pitchFamily="34" charset="0"/>
                <a:cs typeface="Arial" panose="020B0604020202020204" pitchFamily="34" charset="0"/>
              </a:rPr>
              <a:t>L’amministrazione è tenuta a rilasciare, in via telematica, su richiesta del privato, </a:t>
            </a:r>
            <a:r>
              <a:rPr lang="it-IT" sz="2200" b="1" dirty="0">
                <a:latin typeface="Arial" panose="020B0604020202020204" pitchFamily="34" charset="0"/>
                <a:cs typeface="Arial" panose="020B0604020202020204" pitchFamily="34" charset="0"/>
              </a:rPr>
              <a:t>un’attestazione </a:t>
            </a:r>
            <a:r>
              <a:rPr lang="it-IT" sz="2200" dirty="0">
                <a:latin typeface="Arial" panose="020B0604020202020204" pitchFamily="34" charset="0"/>
                <a:cs typeface="Arial" panose="020B0604020202020204" pitchFamily="34" charset="0"/>
              </a:rPr>
              <a:t>circa il decorso dei termini del procedimento e dell’intervenuta formulazione dei titoli abilitativi. </a:t>
            </a:r>
          </a:p>
          <a:p>
            <a:pPr algn="just"/>
            <a:r>
              <a:rPr lang="it-IT" sz="2200" dirty="0">
                <a:latin typeface="Arial" panose="020B0604020202020204" pitchFamily="34" charset="0"/>
                <a:cs typeface="Arial" panose="020B0604020202020204" pitchFamily="34" charset="0"/>
              </a:rPr>
              <a:t>Il rilascio del permesso di costruire in sanatoria e la presentazione della SCIA in sanatoria, ex art. 36-</a:t>
            </a:r>
            <a:r>
              <a:rPr lang="it-IT" sz="2200" i="1" dirty="0">
                <a:latin typeface="Arial" panose="020B0604020202020204" pitchFamily="34" charset="0"/>
                <a:cs typeface="Arial" panose="020B0604020202020204" pitchFamily="34" charset="0"/>
              </a:rPr>
              <a:t>bis</a:t>
            </a:r>
            <a:r>
              <a:rPr lang="it-IT" sz="2200" dirty="0">
                <a:latin typeface="Arial" panose="020B0604020202020204" pitchFamily="34" charset="0"/>
                <a:cs typeface="Arial" panose="020B0604020202020204" pitchFamily="34" charset="0"/>
              </a:rPr>
              <a:t>, T.U., sono subordinati al pagamento dell’oblazione determinata ai sensi dello stesso art. 36-bis</a:t>
            </a:r>
            <a:r>
              <a:rPr lang="it-IT" sz="2200" dirty="0"/>
              <a:t>.</a:t>
            </a:r>
          </a:p>
          <a:p>
            <a:pPr algn="just"/>
            <a:r>
              <a:rPr lang="it-IT" sz="2200" dirty="0">
                <a:latin typeface="Arial" panose="020B0604020202020204" pitchFamily="34" charset="0"/>
                <a:cs typeface="Arial" panose="020B0604020202020204" pitchFamily="34" charset="0"/>
              </a:rPr>
              <a:t>Per le zone sismiche l’art. 36-bis rinvia a quanto previsto dall’art. 34-bis comma 3-bis.</a:t>
            </a:r>
          </a:p>
          <a:p>
            <a:pPr marL="0" indent="0" algn="just">
              <a:buNone/>
            </a:pPr>
            <a:endParaRPr lang="it-IT" sz="23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3188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pPr marL="0" indent="0" algn="just">
              <a:lnSpc>
                <a:spcPct val="107000"/>
              </a:lnSpc>
              <a:spcAft>
                <a:spcPts val="800"/>
              </a:spcAft>
              <a:buNone/>
            </a:pPr>
            <a:r>
              <a:rPr lang="it-IT" sz="2000" b="1" kern="100" dirty="0">
                <a:effectLst/>
                <a:latin typeface="Arial" panose="020B0604020202020204" pitchFamily="34" charset="0"/>
                <a:ea typeface="Aptos" panose="020B0004020202020204" pitchFamily="34" charset="0"/>
                <a:cs typeface="Arial" panose="020B0604020202020204" pitchFamily="34" charset="0"/>
              </a:rPr>
              <a:t>Art. 37 (Interventi eseguiti in assenza o in difformità dalla segnalazione certificata di inizio attività).</a:t>
            </a:r>
          </a:p>
          <a:p>
            <a:pPr algn="just">
              <a:lnSpc>
                <a:spcPct val="107000"/>
              </a:lnSpc>
              <a:spcAft>
                <a:spcPts val="800"/>
              </a:spcAft>
            </a:pPr>
            <a:r>
              <a:rPr lang="it-IT" sz="2000" kern="100" dirty="0">
                <a:latin typeface="Arial" panose="020B0604020202020204" pitchFamily="34" charset="0"/>
                <a:ea typeface="Aptos" panose="020B0004020202020204" pitchFamily="34" charset="0"/>
                <a:cs typeface="Arial" panose="020B0604020202020204" pitchFamily="34" charset="0"/>
              </a:rPr>
              <a:t>Il Decreto Salva Casa aumenta la sanzione per la realizzazione di interventi edilizi in assenza della o in difformità dalla S.C.I.A. già fissata in misura pari al doppio dell’aumento del valore venale dell’immobile conseguente alla realizzazione degli interventi stessi e comunque in misura non inferiore ad €. 516,00 al triplo dell’aumento del valore venale dell’immobile conseguente alla realizzazione degli interventi stessi e comunque in misura non inferiore ad €. 1.032,00.</a:t>
            </a:r>
          </a:p>
          <a:p>
            <a:pPr algn="just"/>
            <a:r>
              <a:rPr lang="it-IT" sz="2000" dirty="0">
                <a:latin typeface="Arial" panose="020B0604020202020204" pitchFamily="34" charset="0"/>
                <a:cs typeface="Arial" panose="020B0604020202020204" pitchFamily="34" charset="0"/>
              </a:rPr>
              <a:t>Viene</a:t>
            </a:r>
            <a:r>
              <a:rPr lang="it-IT" sz="2000" dirty="0"/>
              <a:t> </a:t>
            </a:r>
            <a:r>
              <a:rPr lang="it-IT" sz="2000" dirty="0">
                <a:latin typeface="Arial" panose="020B0604020202020204" pitchFamily="34" charset="0"/>
                <a:cs typeface="Arial" panose="020B0604020202020204" pitchFamily="34" charset="0"/>
              </a:rPr>
              <a:t>abrogata la disposizione del comma 4 dell’art. 37 del T.U. che prevedeva la possibilità di ottenere la sanatoria dell’intervento eseguito in assenza della o in difformità dalla S.C.I.A. qualora lo stesso risultasse conforme alla disciplina urbanistica ed edilizia vigente sia al momento della realizzazione dell’intervento, sia al momento della presentazione della domanda</a:t>
            </a:r>
            <a:r>
              <a:rPr lang="it-IT" sz="2000" dirty="0"/>
              <a:t>. </a:t>
            </a:r>
          </a:p>
          <a:p>
            <a:pPr algn="just"/>
            <a:r>
              <a:rPr lang="it-IT" sz="2000" kern="100" dirty="0">
                <a:latin typeface="Arial" panose="020B0604020202020204" pitchFamily="34" charset="0"/>
                <a:ea typeface="Aptos" panose="020B0004020202020204" pitchFamily="34" charset="0"/>
                <a:cs typeface="Arial" panose="020B0604020202020204" pitchFamily="34" charset="0"/>
              </a:rPr>
              <a:t>La sanatoria di cui all’art. 37 comma 4 è ora regolata dall’art. 36-bis.</a:t>
            </a:r>
          </a:p>
          <a:p>
            <a:pPr marL="0" indent="0" algn="just">
              <a:lnSpc>
                <a:spcPct val="107000"/>
              </a:lnSpc>
              <a:spcAft>
                <a:spcPts val="800"/>
              </a:spcAf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6996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357EEC7-C6DB-9DC2-C7BC-CB852ECB0966}"/>
              </a:ext>
            </a:extLst>
          </p:cNvPr>
          <p:cNvSpPr>
            <a:spLocks noGrp="1"/>
          </p:cNvSpPr>
          <p:nvPr>
            <p:ph type="ctrTitle"/>
          </p:nvPr>
        </p:nvSpPr>
        <p:spPr/>
        <p:txBody>
          <a:bodyPr/>
          <a:lstStyle/>
          <a:p>
            <a:r>
              <a:rPr lang="it-IT" b="1" dirty="0"/>
              <a:t>Grazie per l’attenzione</a:t>
            </a:r>
          </a:p>
        </p:txBody>
      </p:sp>
    </p:spTree>
    <p:extLst>
      <p:ext uri="{BB962C8B-B14F-4D97-AF65-F5344CB8AC3E}">
        <p14:creationId xmlns:p14="http://schemas.microsoft.com/office/powerpoint/2010/main" val="299649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 xmlns:a16="http://schemas.microsoft.com/office/drawing/2014/main" id="{F2472031-B61F-9D5A-201E-CB679A2CC412}"/>
              </a:ext>
            </a:extLst>
          </p:cNvPr>
          <p:cNvSpPr txBox="1"/>
          <p:nvPr/>
        </p:nvSpPr>
        <p:spPr>
          <a:xfrm>
            <a:off x="721567" y="850174"/>
            <a:ext cx="11010123" cy="6124754"/>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2800" b="1" dirty="0">
                <a:solidFill>
                  <a:prstClr val="black"/>
                </a:solidFill>
                <a:latin typeface="Calibri" panose="020F0502020204030204"/>
              </a:rPr>
              <a:t>COMMERCIABILITA’ GIURIDICA</a:t>
            </a:r>
          </a:p>
          <a:p>
            <a:pPr algn="just"/>
            <a:r>
              <a:rPr lang="it-IT" sz="2800" dirty="0">
                <a:solidFill>
                  <a:prstClr val="black"/>
                </a:solidFill>
                <a:latin typeface="Calibri" panose="020F0502020204030204"/>
              </a:rPr>
              <a:t>Cassazione Sezioni Unite 22 marzo 2019 n. 8230 aderisce alla teoria della nullità testuale: «</a:t>
            </a:r>
            <a:r>
              <a:rPr lang="it-IT" sz="2800" i="1" dirty="0">
                <a:solidFill>
                  <a:prstClr val="black"/>
                </a:solidFill>
              </a:rPr>
              <a:t>nullità̀ che colpisce gli atti tra vivi ad effetti reali elencati nelle norme che la prevedono, volta a sanzionare la mancata inclusione in detti atti degli estremi del titolo abilitativo dell’immobile, titolo che, tuttavia, deve esistere realmente e deve esser riferibile, proprio, a quell’immobile. In presenza nell’atto della dichiarazione dell’alienante degli estremi del titolo urbanistico, reale e riferibile all’immobile, il contratto è valido a prescindere dal profilo della conformità̀ o della difformità̀ della costruzione realizzata al titolo menzionato»</a:t>
            </a:r>
          </a:p>
          <a:p>
            <a:pPr algn="just"/>
            <a:r>
              <a:rPr lang="it-IT" sz="2800" b="1" i="1" dirty="0">
                <a:solidFill>
                  <a:prstClr val="black"/>
                </a:solidFill>
              </a:rPr>
              <a:t>La nullità non è determinata dalla presenza di un abuso maggiore ma dall’impossibilità di rendere in atto le dichiarazioni di cui all’art. 40 legge 47/1985 e di cui all’art. 46 del D.P.R. 380/2001</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8051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 xmlns:a16="http://schemas.microsoft.com/office/drawing/2014/main" id="{F2472031-B61F-9D5A-201E-CB679A2CC412}"/>
              </a:ext>
            </a:extLst>
          </p:cNvPr>
          <p:cNvSpPr txBox="1"/>
          <p:nvPr/>
        </p:nvSpPr>
        <p:spPr>
          <a:xfrm>
            <a:off x="721567" y="850174"/>
            <a:ext cx="11010123" cy="440120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prstClr val="black"/>
                </a:solidFill>
                <a:effectLst/>
                <a:uLnTx/>
                <a:uFillTx/>
                <a:latin typeface="Calibri" panose="020F0502020204030204"/>
                <a:ea typeface="+mn-ea"/>
                <a:cs typeface="+mn-cs"/>
              </a:rPr>
              <a:t>COMMERCIABILITA’ ECONOMICA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La presenza di un abuso, anche se non di gravità tale da escludere la commerciabilità giuridica e quindi la validità dell’atto, incide sul lato economico, trovandosi il nuovo acquirente esposto alle sanzioni per l’abuso commesso o impedito a presentare nuovi progetti mancando lo «stato legittimo del fabbricato», con difficoltà per lo stesso in caso di rivendita.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L’abuso che non incide sulla validità dell’atto può </a:t>
            </a:r>
            <a:r>
              <a:rPr lang="it-IT" sz="2800" dirty="0">
                <a:solidFill>
                  <a:prstClr val="black"/>
                </a:solidFill>
                <a:latin typeface="Calibri" panose="020F0502020204030204"/>
              </a:rPr>
              <a:t>tuttavia legittimare richiesta di risoluzione dello stesso, richiesta di riduzione del prezzo (</a:t>
            </a:r>
            <a:r>
              <a:rPr lang="it-IT" sz="2800" dirty="0" err="1">
                <a:solidFill>
                  <a:prstClr val="black"/>
                </a:solidFill>
                <a:latin typeface="Calibri" panose="020F0502020204030204"/>
              </a:rPr>
              <a:t>actio</a:t>
            </a:r>
            <a:r>
              <a:rPr lang="it-IT" sz="2800" dirty="0">
                <a:solidFill>
                  <a:prstClr val="black"/>
                </a:solidFill>
                <a:latin typeface="Calibri" panose="020F0502020204030204"/>
              </a:rPr>
              <a:t> quanti </a:t>
            </a:r>
            <a:r>
              <a:rPr lang="it-IT" sz="2800" dirty="0" err="1">
                <a:solidFill>
                  <a:prstClr val="black"/>
                </a:solidFill>
                <a:latin typeface="Calibri" panose="020F0502020204030204"/>
              </a:rPr>
              <a:t>minoris</a:t>
            </a:r>
            <a:r>
              <a:rPr lang="it-IT" sz="2800" dirty="0">
                <a:solidFill>
                  <a:prstClr val="black"/>
                </a:solidFill>
                <a:latin typeface="Calibri" panose="020F0502020204030204"/>
              </a:rPr>
              <a:t>) o richiesta di risarcimento danni</a:t>
            </a: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0737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85000" lnSpcReduction="10000"/>
          </a:bodyPr>
          <a:lstStyle/>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Articoli del D.P.R. 380/2001 modificati dal Decreto Salva Casa:</a:t>
            </a:r>
          </a:p>
          <a:p>
            <a:pPr marL="0" indent="0" algn="just">
              <a:buNone/>
            </a:pPr>
            <a:endParaRPr lang="it-IT" sz="2000"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2-bis (Deroghe in materia di limiti di distanza tra fabbricati)</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6  (Attività edilizia libera)</a:t>
            </a:r>
            <a:endParaRPr lang="it-IT" sz="2000"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9-bis (Documentazione amministrativa e stato legittimo degli immobili)</a:t>
            </a:r>
          </a:p>
          <a:p>
            <a:pPr marL="0" indent="0">
              <a:buNone/>
            </a:pPr>
            <a:r>
              <a:rPr lang="it-IT" sz="2000" b="1" dirty="0">
                <a:latin typeface="Arial" panose="020B0604020202020204" pitchFamily="34" charset="0"/>
                <a:ea typeface="Calibri" panose="020F0502020204030204" pitchFamily="34" charset="0"/>
                <a:cs typeface="Arial" panose="020B0604020202020204" pitchFamily="34" charset="0"/>
              </a:rPr>
              <a:t>Art. 10 (</a:t>
            </a:r>
            <a:r>
              <a:rPr lang="it-IT" sz="2000" b="1" dirty="0">
                <a:latin typeface="Calibri-Bold"/>
              </a:rPr>
              <a:t>Interventi subordinati a permesso di costruire)</a:t>
            </a:r>
            <a:endParaRPr lang="it-IT" sz="2000"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23-ter (Mutamento d'uso urbanisticamente rilevante)</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24 (Agibilità)</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31 (Interventi eseguiti in assenza di permesso di costruire, in totale difformità o con variazioni essenziali)</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32 (Determinazione delle variazioni essenziali)</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34 (Interventi eseguiti in parziale difformità dal permesso di costruire)</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34-bis (Tolleranze costruttive)</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34-ter (Casi particolari di interventi eseguiti in parziale difformità dal titolo)</a:t>
            </a:r>
          </a:p>
          <a:p>
            <a:pPr marL="0" indent="0" algn="just">
              <a:buNone/>
            </a:pPr>
            <a:r>
              <a:rPr lang="it-IT" sz="2000" b="1" kern="100" dirty="0">
                <a:effectLst/>
                <a:latin typeface="Arial" panose="020B0604020202020204" pitchFamily="34" charset="0"/>
                <a:ea typeface="Aptos" panose="020B0004020202020204" pitchFamily="34" charset="0"/>
                <a:cs typeface="Arial" panose="020B0604020202020204" pitchFamily="34" charset="0"/>
              </a:rPr>
              <a:t>Art. 36 (Accertamento di conformità nelle ipotesi di assenza di titolo o totale difformità).</a:t>
            </a:r>
          </a:p>
          <a:p>
            <a:pPr marL="0" indent="0" algn="just">
              <a:buNone/>
            </a:pPr>
            <a:r>
              <a:rPr lang="it-IT" sz="2000" b="1" kern="100" dirty="0">
                <a:effectLst/>
                <a:latin typeface="Arial" panose="020B0604020202020204" pitchFamily="34" charset="0"/>
                <a:ea typeface="Aptos" panose="020B0004020202020204" pitchFamily="34" charset="0"/>
                <a:cs typeface="Arial" panose="020B0604020202020204" pitchFamily="34" charset="0"/>
              </a:rPr>
              <a:t>Art. 36-bis (Accertamento di conformità nelle ipotesi di parziali difformità e di variazioni essenziali).</a:t>
            </a:r>
          </a:p>
          <a:p>
            <a:pPr marL="0" indent="0" algn="just">
              <a:buNone/>
            </a:pPr>
            <a:r>
              <a:rPr lang="it-IT" sz="2000" b="1" kern="100" dirty="0">
                <a:effectLst/>
                <a:latin typeface="Arial" panose="020B0604020202020204" pitchFamily="34" charset="0"/>
                <a:ea typeface="Aptos" panose="020B0004020202020204" pitchFamily="34" charset="0"/>
                <a:cs typeface="Arial" panose="020B0604020202020204" pitchFamily="34" charset="0"/>
              </a:rPr>
              <a:t>Art. 37 (Interventi eseguiti in assenza o in difformità dalla segnalazione certificata di inizio attività).</a:t>
            </a:r>
          </a:p>
          <a:p>
            <a:pPr marL="0" indent="0" algn="just">
              <a:buNone/>
            </a:pPr>
            <a:endParaRPr lang="it-IT" sz="2000" b="1" kern="100" dirty="0">
              <a:effectLst/>
              <a:latin typeface="Arial" panose="020B0604020202020204" pitchFamily="34" charset="0"/>
              <a:ea typeface="Aptos" panose="020B0004020202020204" pitchFamily="34" charset="0"/>
              <a:cs typeface="Arial" panose="020B0604020202020204" pitchFamily="34" charset="0"/>
            </a:endParaRPr>
          </a:p>
          <a:p>
            <a:pPr marL="0" indent="0" algn="just">
              <a:buNone/>
            </a:pPr>
            <a:endParaRPr lang="it-IT" sz="1600"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sz="1600"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94820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pPr marL="0" indent="0" algn="just">
              <a:buNone/>
            </a:pPr>
            <a:r>
              <a:rPr lang="it-IT" sz="2300" b="1" dirty="0">
                <a:latin typeface="Arial" panose="020B0604020202020204" pitchFamily="34" charset="0"/>
                <a:ea typeface="Calibri" panose="020F0502020204030204" pitchFamily="34" charset="0"/>
                <a:cs typeface="Arial" panose="020B0604020202020204" pitchFamily="34" charset="0"/>
              </a:rPr>
              <a:t>Art. 2-bis </a:t>
            </a:r>
            <a:r>
              <a:rPr lang="it-IT" sz="2400" b="1" dirty="0">
                <a:latin typeface="Arial" panose="020B0604020202020204" pitchFamily="34" charset="0"/>
                <a:ea typeface="Calibri" panose="020F0502020204030204" pitchFamily="34" charset="0"/>
                <a:cs typeface="Arial" panose="020B0604020202020204" pitchFamily="34" charset="0"/>
              </a:rPr>
              <a:t>(Deroghe in materia di limiti di distanza tra fabbricati)</a:t>
            </a:r>
            <a:r>
              <a:rPr lang="it-IT" sz="2300" b="1" dirty="0">
                <a:latin typeface="Arial" panose="020B0604020202020204" pitchFamily="34" charset="0"/>
                <a:ea typeface="Calibri" panose="020F0502020204030204" pitchFamily="34" charset="0"/>
                <a:cs typeface="Arial" panose="020B0604020202020204" pitchFamily="34" charset="0"/>
              </a:rPr>
              <a:t>.</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In sede di conversione del Decreto Salva Casa, è stato introdotto all’art. 2-bis il comma 1-quater, che prevede che </a:t>
            </a:r>
            <a:r>
              <a:rPr lang="it-IT" sz="2000" dirty="0">
                <a:latin typeface="Arial" panose="020B0604020202020204" pitchFamily="34" charset="0"/>
                <a:cs typeface="Arial" panose="020B0604020202020204" pitchFamily="34" charset="0"/>
              </a:rPr>
              <a:t>gli interventi di recupero dei sottotetti siano comunque consentiti, nei limiti e secondo le procedure previsti dalla legge regionale, </a:t>
            </a:r>
            <a:r>
              <a:rPr lang="it-IT" sz="2000" b="1" dirty="0">
                <a:latin typeface="Arial" panose="020B0604020202020204" pitchFamily="34" charset="0"/>
                <a:cs typeface="Arial" panose="020B0604020202020204" pitchFamily="34" charset="0"/>
              </a:rPr>
              <a:t>anche quando l’intervento</a:t>
            </a:r>
            <a:r>
              <a:rPr lang="it-IT" sz="2000" dirty="0">
                <a:latin typeface="Arial" panose="020B0604020202020204" pitchFamily="34" charset="0"/>
                <a:cs typeface="Arial" panose="020B0604020202020204" pitchFamily="34" charset="0"/>
              </a:rPr>
              <a:t> </a:t>
            </a:r>
            <a:r>
              <a:rPr lang="it-IT" sz="2000" b="1" dirty="0">
                <a:latin typeface="Arial" panose="020B0604020202020204" pitchFamily="34" charset="0"/>
                <a:cs typeface="Arial" panose="020B0604020202020204" pitchFamily="34" charset="0"/>
              </a:rPr>
              <a:t>di recupero</a:t>
            </a:r>
            <a:r>
              <a:rPr lang="it-IT" sz="2000" dirty="0">
                <a:latin typeface="Arial" panose="020B0604020202020204" pitchFamily="34" charset="0"/>
                <a:cs typeface="Arial" panose="020B0604020202020204" pitchFamily="34" charset="0"/>
              </a:rPr>
              <a:t> </a:t>
            </a:r>
            <a:r>
              <a:rPr lang="it-IT" sz="2000" b="1" dirty="0">
                <a:latin typeface="Arial" panose="020B0604020202020204" pitchFamily="34" charset="0"/>
                <a:cs typeface="Arial" panose="020B0604020202020204" pitchFamily="34" charset="0"/>
              </a:rPr>
              <a:t>non consenta il rispetto delle distanze minime</a:t>
            </a:r>
            <a:r>
              <a:rPr lang="it-IT" sz="2000" dirty="0">
                <a:latin typeface="Arial" panose="020B0604020202020204" pitchFamily="34" charset="0"/>
                <a:cs typeface="Arial" panose="020B0604020202020204" pitchFamily="34" charset="0"/>
              </a:rPr>
              <a:t> </a:t>
            </a:r>
            <a:r>
              <a:rPr lang="it-IT" sz="2000" b="1" dirty="0">
                <a:latin typeface="Arial" panose="020B0604020202020204" pitchFamily="34" charset="0"/>
                <a:cs typeface="Arial" panose="020B0604020202020204" pitchFamily="34" charset="0"/>
              </a:rPr>
              <a:t>tra gli edifici e dai confini</a:t>
            </a:r>
            <a:r>
              <a:rPr lang="it-IT" sz="2000" dirty="0">
                <a:latin typeface="Arial" panose="020B0604020202020204" pitchFamily="34" charset="0"/>
                <a:cs typeface="Arial" panose="020B0604020202020204" pitchFamily="34" charset="0"/>
              </a:rPr>
              <a:t>, a condizione che: </a:t>
            </a:r>
          </a:p>
          <a:p>
            <a:pPr algn="just"/>
            <a:r>
              <a:rPr lang="it-IT" sz="2000" dirty="0">
                <a:latin typeface="Arial" panose="020B0604020202020204" pitchFamily="34" charset="0"/>
                <a:cs typeface="Arial" panose="020B0604020202020204" pitchFamily="34" charset="0"/>
              </a:rPr>
              <a:t>siano rispettati i limiti di distanza vigenti all’epoca della realizzazione dell’edificio, </a:t>
            </a:r>
          </a:p>
          <a:p>
            <a:pPr algn="just"/>
            <a:r>
              <a:rPr lang="it-IT" sz="2000" dirty="0">
                <a:latin typeface="Arial" panose="020B0604020202020204" pitchFamily="34" charset="0"/>
                <a:cs typeface="Arial" panose="020B0604020202020204" pitchFamily="34" charset="0"/>
              </a:rPr>
              <a:t>non siano apportate modifiche, nella forma e nella superficie, all’area del sottotetto, come delimitata dalle pareti perimetrali, </a:t>
            </a:r>
          </a:p>
          <a:p>
            <a:pPr algn="just"/>
            <a:r>
              <a:rPr lang="it-IT" sz="2000" dirty="0">
                <a:latin typeface="Arial" panose="020B0604020202020204" pitchFamily="34" charset="0"/>
                <a:cs typeface="Arial" panose="020B0604020202020204" pitchFamily="34" charset="0"/>
              </a:rPr>
              <a:t>sia rispettata l’altezza massima dell’edificio assentita dal titolo che ne ha previsto la costruzione.</a:t>
            </a:r>
          </a:p>
          <a:p>
            <a:pPr marL="0" indent="0" algn="just">
              <a:buNone/>
            </a:pPr>
            <a:r>
              <a:rPr lang="it-IT" sz="2000" dirty="0">
                <a:latin typeface="Arial" panose="020B0604020202020204" pitchFamily="34" charset="0"/>
                <a:cs typeface="Arial" panose="020B0604020202020204" pitchFamily="34" charset="0"/>
              </a:rPr>
              <a:t>Resta fermo quanto previsto dalle leggi regionali più favorevoli.</a:t>
            </a:r>
          </a:p>
          <a:p>
            <a:pPr marL="0" indent="0" algn="just">
              <a:buNone/>
            </a:pP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706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fontScale="92500" lnSpcReduction="10000"/>
          </a:bodyPr>
          <a:lstStyle/>
          <a:p>
            <a:pPr marL="0" indent="0" algn="just">
              <a:buNone/>
            </a:pPr>
            <a:r>
              <a:rPr lang="it-IT" sz="2300" b="1" dirty="0">
                <a:latin typeface="Arial" panose="020B0604020202020204" pitchFamily="34" charset="0"/>
                <a:ea typeface="Calibri" panose="020F0502020204030204" pitchFamily="34" charset="0"/>
                <a:cs typeface="Arial" panose="020B0604020202020204" pitchFamily="34" charset="0"/>
              </a:rPr>
              <a:t>Art. 6 </a:t>
            </a:r>
            <a:r>
              <a:rPr lang="it-IT" sz="2400" b="1" dirty="0">
                <a:latin typeface="Arial" panose="020B0604020202020204" pitchFamily="34" charset="0"/>
                <a:ea typeface="Calibri" panose="020F0502020204030204" pitchFamily="34" charset="0"/>
                <a:cs typeface="Arial" panose="020B0604020202020204" pitchFamily="34" charset="0"/>
              </a:rPr>
              <a:t>(Attività edilizia libera).</a:t>
            </a:r>
            <a:endParaRPr lang="it-IT" sz="2300" b="1" dirty="0">
              <a:latin typeface="Arial" panose="020B0604020202020204" pitchFamily="34" charset="0"/>
              <a:ea typeface="Calibri" panose="020F0502020204030204" pitchFamily="34" charset="0"/>
              <a:cs typeface="Arial" panose="020B0604020202020204" pitchFamily="34" charset="0"/>
            </a:endParaRPr>
          </a:p>
          <a:p>
            <a:pPr algn="just"/>
            <a:r>
              <a:rPr lang="it-IT" sz="2400" b="1" dirty="0"/>
              <a:t>Vetrate panoramiche (art. 6, comma 1, </a:t>
            </a:r>
            <a:r>
              <a:rPr lang="it-IT" sz="2400" b="1" dirty="0" err="1"/>
              <a:t>lett</a:t>
            </a:r>
            <a:r>
              <a:rPr lang="it-IT" sz="2400" b="1" dirty="0"/>
              <a:t>. b-bis, del T.U.)</a:t>
            </a:r>
            <a:r>
              <a:rPr lang="it-IT" sz="2400" dirty="0"/>
              <a:t/>
            </a:r>
            <a:br>
              <a:rPr lang="it-IT" sz="2400" dirty="0"/>
            </a:br>
            <a:r>
              <a:rPr lang="it-IT" sz="2400" dirty="0"/>
              <a:t>L’art. 6, comma 1, </a:t>
            </a:r>
            <a:r>
              <a:rPr lang="it-IT" sz="2400" dirty="0" err="1"/>
              <a:t>lett</a:t>
            </a:r>
            <a:r>
              <a:rPr lang="it-IT" sz="2400" dirty="0"/>
              <a:t>. b-bis, si arricchisce di una importante precisazione in materia di vetrate panoramiche: la versione iniziale del decreto prevedeva la possibilità di installazione di tali manufatti anche nei porticati (in aggiunta alle classiche ipotesi dei balconi aggettanti dal corpo dell’edificio e delle logge rientranti all’interno dell’edificio); adesso, invece, con la conversione, si precisa che </a:t>
            </a:r>
            <a:r>
              <a:rPr lang="it-IT" sz="2400" b="1" dirty="0"/>
              <a:t>restano esclusi i porticati gravati</a:t>
            </a:r>
            <a:r>
              <a:rPr lang="it-IT" sz="2400" dirty="0"/>
              <a:t>, in tutto o in parte, </a:t>
            </a:r>
            <a:r>
              <a:rPr lang="it-IT" sz="2400" b="1" dirty="0"/>
              <a:t>da diritti di uso pubblico</a:t>
            </a:r>
            <a:r>
              <a:rPr lang="it-IT" sz="2400" dirty="0"/>
              <a:t> (ipotesi spesso riscontrabili nei centri storici) o </a:t>
            </a:r>
            <a:r>
              <a:rPr lang="it-IT" sz="2400" b="1" dirty="0"/>
              <a:t>collocati nei fronti esterni </a:t>
            </a:r>
            <a:r>
              <a:rPr lang="it-IT" sz="2400" dirty="0"/>
              <a:t>dell’edificio prospicienti aree pubbliche.</a:t>
            </a:r>
          </a:p>
          <a:p>
            <a:pPr algn="just"/>
            <a:r>
              <a:rPr lang="it-IT" sz="2400" b="1" dirty="0"/>
              <a:t>Tenda a pergola bioclimatica (art. 6, comma 1, </a:t>
            </a:r>
            <a:r>
              <a:rPr lang="it-IT" sz="2400" b="1" dirty="0" err="1"/>
              <a:t>lett</a:t>
            </a:r>
            <a:r>
              <a:rPr lang="it-IT" sz="2400" b="1" dirty="0"/>
              <a:t>. b-ter del T.U.)</a:t>
            </a:r>
            <a:r>
              <a:rPr lang="it-IT" sz="2400" dirty="0"/>
              <a:t/>
            </a:r>
            <a:br>
              <a:rPr lang="it-IT" sz="2400" dirty="0"/>
            </a:br>
            <a:r>
              <a:rPr lang="it-IT" sz="2400" dirty="0"/>
              <a:t>In sede di conversione è stata inserita, quale ipotesi di attività edilizia libera, anche la tenda a pergola bioclimatica con telo retrattile o elementi di protezione mobili o regolabili: tali opere non possono determinare la creazione di uno spazio stabilmente chiuso, con conseguente variazione di volumi e di superfici e devono avere caratteristiche tecnico-costruttive e profilo estetico tali da ridurre al minimo l’impatto visivo e l’ingombro apparente e devono armonizzarsi alle preesistenti linee architettoniche.</a:t>
            </a:r>
          </a:p>
          <a:p>
            <a:pPr algn="just"/>
            <a:r>
              <a:rPr lang="it-IT" sz="2400" dirty="0"/>
              <a:t>Un elemento di attenzione riguarda proprio la </a:t>
            </a:r>
            <a:r>
              <a:rPr lang="it-IT" sz="2400" b="1" dirty="0"/>
              <a:t>copertura</a:t>
            </a:r>
            <a:r>
              <a:rPr lang="it-IT" sz="2400" dirty="0"/>
              <a:t> della pergola bioclimatica: se è fissa o se il telo non è retrattile, non si è più in ipotesi di attività edilizia libera ma di fronte ad un manufatto richiedente un</a:t>
            </a:r>
            <a:r>
              <a:rPr lang="it-IT" sz="2400" b="1" dirty="0"/>
              <a:t> titolo edilizio</a:t>
            </a:r>
            <a:r>
              <a:rPr lang="it-IT" sz="2400" dirty="0"/>
              <a:t>.</a:t>
            </a:r>
          </a:p>
          <a:p>
            <a:pPr marL="0" indent="0" algn="just">
              <a:buNone/>
            </a:pP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19968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263D3BD-0AB5-BBE8-511F-BC384817E5D8}"/>
              </a:ext>
            </a:extLst>
          </p:cNvPr>
          <p:cNvSpPr>
            <a:spLocks noGrp="1"/>
          </p:cNvSpPr>
          <p:nvPr>
            <p:ph idx="1"/>
          </p:nvPr>
        </p:nvSpPr>
        <p:spPr>
          <a:xfrm>
            <a:off x="838200" y="475861"/>
            <a:ext cx="10515600" cy="5701102"/>
          </a:xfrm>
        </p:spPr>
        <p:txBody>
          <a:bodyPr>
            <a:normAutofit/>
          </a:bodyPr>
          <a:lstStyle/>
          <a:p>
            <a:pPr marL="0" indent="0" algn="just">
              <a:buNone/>
            </a:pPr>
            <a:r>
              <a:rPr lang="it-IT" sz="2300" b="1" dirty="0">
                <a:latin typeface="Arial" panose="020B0604020202020204" pitchFamily="34" charset="0"/>
                <a:ea typeface="Calibri" panose="020F0502020204030204" pitchFamily="34" charset="0"/>
                <a:cs typeface="Arial" panose="020B0604020202020204" pitchFamily="34" charset="0"/>
              </a:rPr>
              <a:t>Art. 9-bis (Documentazione amministrativa e stato legittimo degli immobili).</a:t>
            </a:r>
          </a:p>
          <a:p>
            <a:pPr marL="0" indent="0" algn="just">
              <a:buNone/>
            </a:pP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300" b="1" dirty="0">
                <a:latin typeface="Arial" panose="020B0604020202020204" pitchFamily="34" charset="0"/>
                <a:ea typeface="Calibri" panose="020F0502020204030204" pitchFamily="34" charset="0"/>
                <a:cs typeface="Arial" panose="020B0604020202020204" pitchFamily="34" charset="0"/>
              </a:rPr>
              <a:t>Fabbricati realizzati in epoca nella quale era obbligatorio acquisire il titolo abilitativo edilizio</a:t>
            </a: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Lo stato legittimo del fabbricato è stabilito alternativamente:</a:t>
            </a:r>
          </a:p>
          <a:p>
            <a:pPr algn="just"/>
            <a:r>
              <a:rPr lang="it-IT" sz="2300" dirty="0">
                <a:latin typeface="Arial" panose="020B0604020202020204" pitchFamily="34" charset="0"/>
                <a:ea typeface="Calibri" panose="020F0502020204030204" pitchFamily="34" charset="0"/>
                <a:cs typeface="Arial" panose="020B0604020202020204" pitchFamily="34" charset="0"/>
              </a:rPr>
              <a:t>dal titolo abilitativo che ne ha previsto la costruzione o che l’ha legittimata in caso di sanatoria;</a:t>
            </a:r>
          </a:p>
          <a:p>
            <a:pPr algn="just"/>
            <a:r>
              <a:rPr lang="it-IT" sz="2300" dirty="0">
                <a:latin typeface="Arial" panose="020B0604020202020204" pitchFamily="34" charset="0"/>
                <a:ea typeface="Calibri" panose="020F0502020204030204" pitchFamily="34" charset="0"/>
                <a:cs typeface="Arial" panose="020B0604020202020204" pitchFamily="34" charset="0"/>
              </a:rPr>
              <a:t>dal titolo abilitativo rilasciato o assentito, che ha disciplinato l’ultimo intervento edilizio che ha interessato l’intero immobile o l’intera unità immobiliare, a condizione che l’amministrazione competente, in sede di rilascio del medesimo titolo, abbia verificato la legittimità dei titoli pregressi, integrati con gli eventuali titoli successivi che hanno abilitato interventi parziali.</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29404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3570</TotalTime>
  <Words>4398</Words>
  <Application>Microsoft Office PowerPoint</Application>
  <PresentationFormat>Widescreen</PresentationFormat>
  <Paragraphs>180</Paragraphs>
  <Slides>33</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33</vt:i4>
      </vt:variant>
    </vt:vector>
  </HeadingPairs>
  <TitlesOfParts>
    <vt:vector size="41" baseType="lpstr">
      <vt:lpstr>Aptos</vt:lpstr>
      <vt:lpstr>Arial</vt:lpstr>
      <vt:lpstr>Calibri</vt:lpstr>
      <vt:lpstr>Calibri Light</vt:lpstr>
      <vt:lpstr>Calibri-Bold</vt:lpstr>
      <vt:lpstr>Lora</vt:lpstr>
      <vt:lpstr>Wingdings</vt:lpstr>
      <vt:lpstr>Tema di Office</vt:lpstr>
      <vt:lpstr>DECRETO SALVA CASA  COSA CAMBIA PER I NOTAI?  </vt:lpstr>
      <vt:lpstr>  Decreto Legge 29 maggio 2024 n. 69 convertito, con modificazioni, con  legge 24 luglio 2024 n. 105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pc1</dc:creator>
  <cp:lastModifiedBy>pc1</cp:lastModifiedBy>
  <cp:revision>164</cp:revision>
  <cp:lastPrinted>2024-09-24T16:12:36Z</cp:lastPrinted>
  <dcterms:created xsi:type="dcterms:W3CDTF">2024-05-02T08:52:42Z</dcterms:created>
  <dcterms:modified xsi:type="dcterms:W3CDTF">2024-10-21T09:55:04Z</dcterms:modified>
</cp:coreProperties>
</file>